
<file path=[Content_Types].xml><?xml version="1.0" encoding="utf-8"?>
<Types xmlns="http://schemas.openxmlformats.org/package/2006/content-types">
  <Default Extension="png" ContentType="image/png"/>
  <Default Extension="wmf" ContentType="image/x-wmf"/>
  <Default Extension="emf" ContentType="image/x-emf"/>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2"/>
  </p:notesMasterIdLst>
  <p:sldIdLst>
    <p:sldId id="257" r:id="rId2"/>
    <p:sldId id="277" r:id="rId3"/>
    <p:sldId id="288" r:id="rId4"/>
    <p:sldId id="289" r:id="rId5"/>
    <p:sldId id="335" r:id="rId6"/>
    <p:sldId id="336" r:id="rId7"/>
    <p:sldId id="287" r:id="rId8"/>
    <p:sldId id="338" r:id="rId9"/>
    <p:sldId id="283" r:id="rId10"/>
    <p:sldId id="337" r:id="rId11"/>
    <p:sldId id="278" r:id="rId12"/>
    <p:sldId id="284" r:id="rId13"/>
    <p:sldId id="279" r:id="rId14"/>
    <p:sldId id="397" r:id="rId15"/>
    <p:sldId id="398" r:id="rId16"/>
    <p:sldId id="399" r:id="rId17"/>
    <p:sldId id="325" r:id="rId18"/>
    <p:sldId id="297" r:id="rId19"/>
    <p:sldId id="290" r:id="rId20"/>
    <p:sldId id="342" r:id="rId21"/>
    <p:sldId id="343" r:id="rId22"/>
    <p:sldId id="400" r:id="rId23"/>
    <p:sldId id="345" r:id="rId24"/>
    <p:sldId id="401" r:id="rId25"/>
    <p:sldId id="349" r:id="rId26"/>
    <p:sldId id="350" r:id="rId27"/>
    <p:sldId id="352" r:id="rId28"/>
    <p:sldId id="353" r:id="rId29"/>
    <p:sldId id="354" r:id="rId30"/>
    <p:sldId id="396" r:id="rId31"/>
    <p:sldId id="355" r:id="rId32"/>
    <p:sldId id="356" r:id="rId33"/>
    <p:sldId id="357" r:id="rId34"/>
    <p:sldId id="358" r:id="rId35"/>
    <p:sldId id="360" r:id="rId36"/>
    <p:sldId id="390" r:id="rId37"/>
    <p:sldId id="402" r:id="rId38"/>
    <p:sldId id="392" r:id="rId39"/>
    <p:sldId id="361" r:id="rId40"/>
    <p:sldId id="362" r:id="rId41"/>
    <p:sldId id="363" r:id="rId42"/>
    <p:sldId id="364" r:id="rId43"/>
    <p:sldId id="365" r:id="rId44"/>
    <p:sldId id="393" r:id="rId45"/>
    <p:sldId id="366" r:id="rId46"/>
    <p:sldId id="394" r:id="rId47"/>
    <p:sldId id="395" r:id="rId48"/>
    <p:sldId id="368" r:id="rId49"/>
    <p:sldId id="388" r:id="rId50"/>
    <p:sldId id="403" r:id="rId51"/>
    <p:sldId id="404" r:id="rId52"/>
    <p:sldId id="431" r:id="rId53"/>
    <p:sldId id="432" r:id="rId54"/>
    <p:sldId id="433" r:id="rId55"/>
    <p:sldId id="405" r:id="rId56"/>
    <p:sldId id="406" r:id="rId57"/>
    <p:sldId id="407" r:id="rId58"/>
    <p:sldId id="408" r:id="rId59"/>
    <p:sldId id="409" r:id="rId60"/>
    <p:sldId id="410" r:id="rId61"/>
    <p:sldId id="411" r:id="rId62"/>
    <p:sldId id="412" r:id="rId63"/>
    <p:sldId id="413" r:id="rId64"/>
    <p:sldId id="414" r:id="rId65"/>
    <p:sldId id="415" r:id="rId66"/>
    <p:sldId id="416" r:id="rId67"/>
    <p:sldId id="417" r:id="rId68"/>
    <p:sldId id="418" r:id="rId69"/>
    <p:sldId id="419" r:id="rId70"/>
    <p:sldId id="420" r:id="rId71"/>
    <p:sldId id="421" r:id="rId72"/>
    <p:sldId id="422" r:id="rId73"/>
    <p:sldId id="423" r:id="rId74"/>
    <p:sldId id="424" r:id="rId75"/>
    <p:sldId id="425" r:id="rId76"/>
    <p:sldId id="426" r:id="rId77"/>
    <p:sldId id="427" r:id="rId78"/>
    <p:sldId id="428" r:id="rId79"/>
    <p:sldId id="429" r:id="rId80"/>
    <p:sldId id="430" r:id="rId81"/>
  </p:sldIdLst>
  <p:sldSz cx="9144000" cy="6858000" type="screen4x3"/>
  <p:notesSz cx="6794500" cy="9906000"/>
  <p:defaultText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95" d="100"/>
          <a:sy n="95" d="100"/>
        </p:scale>
        <p:origin x="468" y="78"/>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notesMaster" Target="notesMasters/notesMaster1.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tshållare för sidhuvud 1"/>
          <p:cNvSpPr>
            <a:spLocks noGrp="1"/>
          </p:cNvSpPr>
          <p:nvPr>
            <p:ph type="hdr" sz="quarter"/>
          </p:nvPr>
        </p:nvSpPr>
        <p:spPr>
          <a:xfrm>
            <a:off x="0" y="0"/>
            <a:ext cx="2944283" cy="495300"/>
          </a:xfrm>
          <a:prstGeom prst="rect">
            <a:avLst/>
          </a:prstGeom>
        </p:spPr>
        <p:txBody>
          <a:bodyPr vert="horz" lIns="91440" tIns="45720" rIns="91440" bIns="45720" rtlCol="0"/>
          <a:lstStyle>
            <a:lvl1pPr algn="l">
              <a:defRPr sz="1200"/>
            </a:lvl1pPr>
          </a:lstStyle>
          <a:p>
            <a:endParaRPr lang="sv-SE"/>
          </a:p>
        </p:txBody>
      </p:sp>
      <p:sp>
        <p:nvSpPr>
          <p:cNvPr id="3" name="Platshållare för datum 2"/>
          <p:cNvSpPr>
            <a:spLocks noGrp="1"/>
          </p:cNvSpPr>
          <p:nvPr>
            <p:ph type="dt" idx="1"/>
          </p:nvPr>
        </p:nvSpPr>
        <p:spPr>
          <a:xfrm>
            <a:off x="3848645" y="0"/>
            <a:ext cx="2944283" cy="495300"/>
          </a:xfrm>
          <a:prstGeom prst="rect">
            <a:avLst/>
          </a:prstGeom>
        </p:spPr>
        <p:txBody>
          <a:bodyPr vert="horz" lIns="91440" tIns="45720" rIns="91440" bIns="45720" rtlCol="0"/>
          <a:lstStyle>
            <a:lvl1pPr algn="r">
              <a:defRPr sz="1200"/>
            </a:lvl1pPr>
          </a:lstStyle>
          <a:p>
            <a:fld id="{31132048-C598-40B7-8088-AD4F33C730BD}" type="datetimeFigureOut">
              <a:rPr lang="sv-SE" smtClean="0"/>
              <a:t>2016-11-06</a:t>
            </a:fld>
            <a:endParaRPr lang="sv-SE"/>
          </a:p>
        </p:txBody>
      </p:sp>
      <p:sp>
        <p:nvSpPr>
          <p:cNvPr id="4" name="Platshållare för bildobjekt 3"/>
          <p:cNvSpPr>
            <a:spLocks noGrp="1" noRot="1" noChangeAspect="1"/>
          </p:cNvSpPr>
          <p:nvPr>
            <p:ph type="sldImg" idx="2"/>
          </p:nvPr>
        </p:nvSpPr>
        <p:spPr>
          <a:xfrm>
            <a:off x="920750" y="742950"/>
            <a:ext cx="4953000" cy="3714750"/>
          </a:xfrm>
          <a:prstGeom prst="rect">
            <a:avLst/>
          </a:prstGeom>
          <a:noFill/>
          <a:ln w="12700">
            <a:solidFill>
              <a:prstClr val="black"/>
            </a:solidFill>
          </a:ln>
        </p:spPr>
        <p:txBody>
          <a:bodyPr vert="horz" lIns="91440" tIns="45720" rIns="91440" bIns="45720" rtlCol="0" anchor="ctr"/>
          <a:lstStyle/>
          <a:p>
            <a:endParaRPr lang="sv-SE"/>
          </a:p>
        </p:txBody>
      </p:sp>
      <p:sp>
        <p:nvSpPr>
          <p:cNvPr id="5" name="Platshållare för anteckningar 4"/>
          <p:cNvSpPr>
            <a:spLocks noGrp="1"/>
          </p:cNvSpPr>
          <p:nvPr>
            <p:ph type="body" sz="quarter" idx="3"/>
          </p:nvPr>
        </p:nvSpPr>
        <p:spPr>
          <a:xfrm>
            <a:off x="679450" y="4705350"/>
            <a:ext cx="5435600" cy="4457700"/>
          </a:xfrm>
          <a:prstGeom prst="rect">
            <a:avLst/>
          </a:prstGeom>
        </p:spPr>
        <p:txBody>
          <a:bodyPr vert="horz" lIns="91440" tIns="45720" rIns="91440" bIns="45720" rtlCol="0"/>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6" name="Platshållare för sidfot 5"/>
          <p:cNvSpPr>
            <a:spLocks noGrp="1"/>
          </p:cNvSpPr>
          <p:nvPr>
            <p:ph type="ftr" sz="quarter" idx="4"/>
          </p:nvPr>
        </p:nvSpPr>
        <p:spPr>
          <a:xfrm>
            <a:off x="0" y="9408981"/>
            <a:ext cx="2944283" cy="495300"/>
          </a:xfrm>
          <a:prstGeom prst="rect">
            <a:avLst/>
          </a:prstGeom>
        </p:spPr>
        <p:txBody>
          <a:bodyPr vert="horz" lIns="91440" tIns="45720" rIns="91440" bIns="45720" rtlCol="0" anchor="b"/>
          <a:lstStyle>
            <a:lvl1pPr algn="l">
              <a:defRPr sz="1200"/>
            </a:lvl1pPr>
          </a:lstStyle>
          <a:p>
            <a:endParaRPr lang="sv-SE"/>
          </a:p>
        </p:txBody>
      </p:sp>
      <p:sp>
        <p:nvSpPr>
          <p:cNvPr id="7" name="Platshållare för bildnummer 6"/>
          <p:cNvSpPr>
            <a:spLocks noGrp="1"/>
          </p:cNvSpPr>
          <p:nvPr>
            <p:ph type="sldNum" sz="quarter" idx="5"/>
          </p:nvPr>
        </p:nvSpPr>
        <p:spPr>
          <a:xfrm>
            <a:off x="3848645" y="9408981"/>
            <a:ext cx="2944283" cy="495300"/>
          </a:xfrm>
          <a:prstGeom prst="rect">
            <a:avLst/>
          </a:prstGeom>
        </p:spPr>
        <p:txBody>
          <a:bodyPr vert="horz" lIns="91440" tIns="45720" rIns="91440" bIns="45720" rtlCol="0" anchor="b"/>
          <a:lstStyle>
            <a:lvl1pPr algn="r">
              <a:defRPr sz="1200"/>
            </a:lvl1pPr>
          </a:lstStyle>
          <a:p>
            <a:fld id="{D591522F-A182-40F8-9251-4DE8F4B1DB1A}" type="slidenum">
              <a:rPr lang="sv-SE" smtClean="0"/>
              <a:t>‹#›</a:t>
            </a:fld>
            <a:endParaRPr lang="sv-SE"/>
          </a:p>
        </p:txBody>
      </p:sp>
    </p:spTree>
    <p:extLst>
      <p:ext uri="{BB962C8B-B14F-4D97-AF65-F5344CB8AC3E}">
        <p14:creationId xmlns:p14="http://schemas.microsoft.com/office/powerpoint/2010/main" val="11836121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endParaRPr lang="sv-SE" dirty="0"/>
          </a:p>
        </p:txBody>
      </p:sp>
      <p:sp>
        <p:nvSpPr>
          <p:cNvPr id="4" name="Platshållare för bildnummer 3"/>
          <p:cNvSpPr>
            <a:spLocks noGrp="1"/>
          </p:cNvSpPr>
          <p:nvPr>
            <p:ph type="sldNum" sz="quarter" idx="10"/>
          </p:nvPr>
        </p:nvSpPr>
        <p:spPr/>
        <p:txBody>
          <a:bodyPr/>
          <a:lstStyle/>
          <a:p>
            <a:fld id="{D591522F-A182-40F8-9251-4DE8F4B1DB1A}" type="slidenum">
              <a:rPr lang="sv-SE" smtClean="0"/>
              <a:t>2</a:t>
            </a:fld>
            <a:endParaRPr lang="sv-SE"/>
          </a:p>
        </p:txBody>
      </p:sp>
    </p:spTree>
    <p:extLst>
      <p:ext uri="{BB962C8B-B14F-4D97-AF65-F5344CB8AC3E}">
        <p14:creationId xmlns:p14="http://schemas.microsoft.com/office/powerpoint/2010/main" val="9684549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endParaRPr lang="sv-SE" dirty="0"/>
          </a:p>
        </p:txBody>
      </p:sp>
      <p:sp>
        <p:nvSpPr>
          <p:cNvPr id="4" name="Platshållare för bildnummer 3"/>
          <p:cNvSpPr>
            <a:spLocks noGrp="1"/>
          </p:cNvSpPr>
          <p:nvPr>
            <p:ph type="sldNum" sz="quarter" idx="10"/>
          </p:nvPr>
        </p:nvSpPr>
        <p:spPr/>
        <p:txBody>
          <a:bodyPr/>
          <a:lstStyle/>
          <a:p>
            <a:fld id="{D591522F-A182-40F8-9251-4DE8F4B1DB1A}" type="slidenum">
              <a:rPr lang="sv-SE" smtClean="0"/>
              <a:t>12</a:t>
            </a:fld>
            <a:endParaRPr lang="sv-SE"/>
          </a:p>
        </p:txBody>
      </p:sp>
    </p:spTree>
    <p:extLst>
      <p:ext uri="{BB962C8B-B14F-4D97-AF65-F5344CB8AC3E}">
        <p14:creationId xmlns:p14="http://schemas.microsoft.com/office/powerpoint/2010/main" val="9684549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endParaRPr lang="sv-SE" dirty="0"/>
          </a:p>
        </p:txBody>
      </p:sp>
      <p:sp>
        <p:nvSpPr>
          <p:cNvPr id="4" name="Platshållare för bildnummer 3"/>
          <p:cNvSpPr>
            <a:spLocks noGrp="1"/>
          </p:cNvSpPr>
          <p:nvPr>
            <p:ph type="sldNum" sz="quarter" idx="10"/>
          </p:nvPr>
        </p:nvSpPr>
        <p:spPr/>
        <p:txBody>
          <a:bodyPr/>
          <a:lstStyle/>
          <a:p>
            <a:fld id="{D591522F-A182-40F8-9251-4DE8F4B1DB1A}" type="slidenum">
              <a:rPr lang="sv-SE" smtClean="0"/>
              <a:t>18</a:t>
            </a:fld>
            <a:endParaRPr lang="sv-SE"/>
          </a:p>
        </p:txBody>
      </p:sp>
    </p:spTree>
    <p:extLst>
      <p:ext uri="{BB962C8B-B14F-4D97-AF65-F5344CB8AC3E}">
        <p14:creationId xmlns:p14="http://schemas.microsoft.com/office/powerpoint/2010/main" val="9684549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One of the keys to understanding </a:t>
            </a:r>
            <a:r>
              <a:rPr lang="en-US" b="1" dirty="0"/>
              <a:t>internal validity</a:t>
            </a:r>
            <a:r>
              <a:rPr lang="en-US" dirty="0"/>
              <a:t> (IV) is the recognition that when it is associated with experimental research it refers both to how well the study was run (research design, operational definitions used, how variables were measured, what was/wasn't measured, etc.), and how confidently one can conclude that the change in the dependent variable was produced solely by the independent variable and not extraneous ones. In group experimental research, IV answers the question, "Was it really the treatment that caused the difference between the means/variances of the subjects in the control and experimental groups?" </a:t>
            </a:r>
            <a:r>
              <a:rPr lang="en-US" dirty="0" err="1"/>
              <a:t>Similarily</a:t>
            </a:r>
            <a:r>
              <a:rPr lang="en-US" dirty="0"/>
              <a:t>, in single-subject research (e.g., ABAB or multiple baseline), IV attempts to answer the question, "Do I really believe that it was my treatment that caused a change in the subject's behavior, or could it have been a result of some other factor?" In descriptive studies (correlational, etc.) internal validity refers only to the accuracy/quality of the study (e.g., how well the study was run-see beginning of this paragraph).</a:t>
            </a:r>
          </a:p>
        </p:txBody>
      </p:sp>
      <p:sp>
        <p:nvSpPr>
          <p:cNvPr id="4" name="Slide Number Placeholder 3"/>
          <p:cNvSpPr>
            <a:spLocks noGrp="1"/>
          </p:cNvSpPr>
          <p:nvPr>
            <p:ph type="sldNum" sz="quarter" idx="10"/>
          </p:nvPr>
        </p:nvSpPr>
        <p:spPr/>
        <p:txBody>
          <a:bodyPr/>
          <a:lstStyle/>
          <a:p>
            <a:fld id="{D591522F-A182-40F8-9251-4DE8F4B1DB1A}" type="slidenum">
              <a:rPr lang="sv-SE" smtClean="0"/>
              <a:t>22</a:t>
            </a:fld>
            <a:endParaRPr lang="sv-SE"/>
          </a:p>
        </p:txBody>
      </p:sp>
    </p:spTree>
    <p:extLst>
      <p:ext uri="{BB962C8B-B14F-4D97-AF65-F5344CB8AC3E}">
        <p14:creationId xmlns:p14="http://schemas.microsoft.com/office/powerpoint/2010/main" val="15349971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D591522F-A182-40F8-9251-4DE8F4B1DB1A}" type="slidenum">
              <a:rPr lang="sv-SE" smtClean="0"/>
              <a:t>24</a:t>
            </a:fld>
            <a:endParaRPr lang="sv-SE"/>
          </a:p>
        </p:txBody>
      </p:sp>
    </p:spTree>
    <p:extLst>
      <p:ext uri="{BB962C8B-B14F-4D97-AF65-F5344CB8AC3E}">
        <p14:creationId xmlns:p14="http://schemas.microsoft.com/office/powerpoint/2010/main" val="32840790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sz="1200" dirty="0">
                <a:latin typeface="Bodoni MT" panose="02070603080606020203" pitchFamily="18" charset="0"/>
              </a:rPr>
              <a:t>Frågor baserade på antaganden om samband (som inte nödvändigtvis har någon förankring i vare sig forsknings-fråga eller tidigare vetenskapliga resultat). – Och, potentiell risk för nivåfelslut!</a:t>
            </a:r>
          </a:p>
          <a:p>
            <a:r>
              <a:rPr lang="sv-SE" sz="1200" i="1" dirty="0">
                <a:latin typeface="Bodoni MT" panose="02070603080606020203" pitchFamily="18" charset="0"/>
              </a:rPr>
              <a:t>Exempelvis total boendeupplevelse (1, absolut och 5, relativt)</a:t>
            </a:r>
          </a:p>
          <a:p>
            <a:endParaRPr lang="sv-SE" sz="1200" dirty="0">
              <a:latin typeface="Bodoni MT" panose="02070603080606020203" pitchFamily="18" charset="0"/>
            </a:endParaRPr>
          </a:p>
          <a:p>
            <a:r>
              <a:rPr lang="sv-SE" sz="1200" dirty="0">
                <a:latin typeface="Bodoni MT" panose="02070603080606020203" pitchFamily="18" charset="0"/>
              </a:rPr>
              <a:t>Ledande och/eller värdeladdade frågor.</a:t>
            </a:r>
          </a:p>
          <a:p>
            <a:r>
              <a:rPr lang="sv-SE" sz="1200" i="1" dirty="0">
                <a:latin typeface="Bodoni MT" panose="02070603080606020203" pitchFamily="18" charset="0"/>
              </a:rPr>
              <a:t>1 och 6 mest uppenbart, men även exempelvis  3</a:t>
            </a:r>
          </a:p>
          <a:p>
            <a:endParaRPr lang="sv-SE" sz="1200" dirty="0">
              <a:latin typeface="Bodoni MT" panose="02070603080606020203" pitchFamily="18" charset="0"/>
            </a:endParaRPr>
          </a:p>
          <a:p>
            <a:r>
              <a:rPr lang="sv-SE" sz="1200" dirty="0">
                <a:latin typeface="Bodoni MT" panose="02070603080606020203" pitchFamily="18" charset="0"/>
              </a:rPr>
              <a:t>Uppenbar risk för olika tolkningar mellan respondenter.</a:t>
            </a:r>
          </a:p>
          <a:p>
            <a:r>
              <a:rPr lang="sv-SE" sz="1200" i="1" dirty="0">
                <a:latin typeface="Bodoni MT" panose="02070603080606020203" pitchFamily="18" charset="0"/>
              </a:rPr>
              <a:t>Exempelvis ofta, inomhusklimat</a:t>
            </a:r>
          </a:p>
          <a:p>
            <a:endParaRPr lang="sv-SE" sz="1200" dirty="0">
              <a:latin typeface="Bodoni MT" panose="02070603080606020203" pitchFamily="18" charset="0"/>
            </a:endParaRPr>
          </a:p>
          <a:p>
            <a:r>
              <a:rPr lang="sv-SE" sz="1200" dirty="0">
                <a:latin typeface="Bodoni MT" panose="02070603080606020203" pitchFamily="18" charset="0"/>
              </a:rPr>
              <a:t>Oklar koppling mellan frågan (det efterfrågade) och det man vill dra slutsatser om (begrepp). </a:t>
            </a:r>
            <a:r>
              <a:rPr lang="sv-SE" sz="1200" i="1" dirty="0">
                <a:latin typeface="Bodoni MT" panose="02070603080606020203" pitchFamily="18" charset="0"/>
              </a:rPr>
              <a:t>Exempelvis 1, 2, 3, 5</a:t>
            </a:r>
          </a:p>
          <a:p>
            <a:endParaRPr lang="sv-SE" dirty="0"/>
          </a:p>
        </p:txBody>
      </p:sp>
      <p:sp>
        <p:nvSpPr>
          <p:cNvPr id="4" name="Slide Number Placeholder 3"/>
          <p:cNvSpPr>
            <a:spLocks noGrp="1"/>
          </p:cNvSpPr>
          <p:nvPr>
            <p:ph type="sldNum" sz="quarter" idx="10"/>
          </p:nvPr>
        </p:nvSpPr>
        <p:spPr/>
        <p:txBody>
          <a:bodyPr/>
          <a:lstStyle/>
          <a:p>
            <a:fld id="{D591522F-A182-40F8-9251-4DE8F4B1DB1A}" type="slidenum">
              <a:rPr lang="sv-SE" smtClean="0"/>
              <a:t>26</a:t>
            </a:fld>
            <a:endParaRPr lang="sv-SE"/>
          </a:p>
        </p:txBody>
      </p:sp>
    </p:spTree>
    <p:extLst>
      <p:ext uri="{BB962C8B-B14F-4D97-AF65-F5344CB8AC3E}">
        <p14:creationId xmlns:p14="http://schemas.microsoft.com/office/powerpoint/2010/main" val="8169393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sv-SE" dirty="0"/>
              <a:t>”I en studie med kvantitativ ansats har man i regel innan datainsamlingen startat valt en datainsamlingsmetod, där reliabilitet och validitet kan bedömas i förhållande till studiens syfte. I en studie med kvalitativ ansats arbetar man däremot fortlöpande med kvalitetsbegreppen under hela processen. Därav följer att i en studie med kvantitativ ansats hänger begreppen reliabilitet och validitet framför allt ihop med datainsamlingen, att rätt sorts information är insamlad på ett bra sätt. I en studie med kvalitativ ansats berör begreppen reliabilitet och validitet både datainsamlingen </a:t>
            </a:r>
            <a:r>
              <a:rPr lang="sv-SE" i="1" dirty="0"/>
              <a:t>och </a:t>
            </a:r>
            <a:r>
              <a:rPr lang="sv-SE" dirty="0"/>
              <a:t>analysen av insamlad data.”</a:t>
            </a:r>
          </a:p>
          <a:p>
            <a:endParaRPr lang="sv-SE" dirty="0"/>
          </a:p>
          <a:p>
            <a:r>
              <a:rPr lang="sv-SE" dirty="0"/>
              <a:t>http://www.mdh.se/student/minastudier/examensarbete/omraden/metoddoktorn/metod/reliabilitet-1.29074</a:t>
            </a:r>
          </a:p>
          <a:p>
            <a:endParaRPr lang="sv-SE" dirty="0"/>
          </a:p>
        </p:txBody>
      </p:sp>
      <p:sp>
        <p:nvSpPr>
          <p:cNvPr id="4" name="Platshållare för bildnummer 3"/>
          <p:cNvSpPr>
            <a:spLocks noGrp="1"/>
          </p:cNvSpPr>
          <p:nvPr>
            <p:ph type="sldNum" sz="quarter" idx="10"/>
          </p:nvPr>
        </p:nvSpPr>
        <p:spPr/>
        <p:txBody>
          <a:bodyPr/>
          <a:lstStyle/>
          <a:p>
            <a:fld id="{D591522F-A182-40F8-9251-4DE8F4B1DB1A}" type="slidenum">
              <a:rPr lang="sv-SE" smtClean="0"/>
              <a:t>34</a:t>
            </a:fld>
            <a:endParaRPr lang="sv-SE"/>
          </a:p>
        </p:txBody>
      </p:sp>
    </p:spTree>
    <p:extLst>
      <p:ext uri="{BB962C8B-B14F-4D97-AF65-F5344CB8AC3E}">
        <p14:creationId xmlns:p14="http://schemas.microsoft.com/office/powerpoint/2010/main" val="42432499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sv-SE" dirty="0"/>
              <a:t>”I en studie med kvantitativ ansats har man i regel innan datainsamlingen startat valt en datainsamlingsmetod, där reliabilitet och validitet kan bedömas i förhållande till studiens syfte. I en studie med kvalitativ ansats arbetar man däremot fortlöpande med kvalitetsbegreppen under hela processen. Därav följer att i en studie med kvantitativ ansats hänger begreppen reliabilitet och validitet framför allt ihop med datainsamlingen, att rätt sorts information är insamlad på ett bra sätt. I en studie med kvalitativ ansats berör begreppen reliabilitet och validitet både datainsamlingen </a:t>
            </a:r>
            <a:r>
              <a:rPr lang="sv-SE" i="1" dirty="0"/>
              <a:t>och </a:t>
            </a:r>
            <a:r>
              <a:rPr lang="sv-SE" dirty="0"/>
              <a:t>analysen av insamlad data.”</a:t>
            </a:r>
          </a:p>
          <a:p>
            <a:endParaRPr lang="sv-SE" dirty="0"/>
          </a:p>
          <a:p>
            <a:r>
              <a:rPr lang="sv-SE" dirty="0"/>
              <a:t>http://www.mdh.se/student/minastudier/examensarbete/omraden/metoddoktorn/metod/reliabilitet-1.29074</a:t>
            </a:r>
          </a:p>
          <a:p>
            <a:endParaRPr lang="sv-SE" dirty="0"/>
          </a:p>
        </p:txBody>
      </p:sp>
      <p:sp>
        <p:nvSpPr>
          <p:cNvPr id="4" name="Platshållare för bildnummer 3"/>
          <p:cNvSpPr>
            <a:spLocks noGrp="1"/>
          </p:cNvSpPr>
          <p:nvPr>
            <p:ph type="sldNum" sz="quarter" idx="10"/>
          </p:nvPr>
        </p:nvSpPr>
        <p:spPr/>
        <p:txBody>
          <a:bodyPr/>
          <a:lstStyle/>
          <a:p>
            <a:fld id="{D591522F-A182-40F8-9251-4DE8F4B1DB1A}" type="slidenum">
              <a:rPr lang="sv-SE" smtClean="0"/>
              <a:t>36</a:t>
            </a:fld>
            <a:endParaRPr lang="sv-SE"/>
          </a:p>
        </p:txBody>
      </p:sp>
    </p:spTree>
    <p:extLst>
      <p:ext uri="{BB962C8B-B14F-4D97-AF65-F5344CB8AC3E}">
        <p14:creationId xmlns:p14="http://schemas.microsoft.com/office/powerpoint/2010/main" val="42432499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endParaRPr lang="sv-SE" dirty="0"/>
          </a:p>
          <a:p>
            <a:endParaRPr lang="sv-SE" dirty="0"/>
          </a:p>
        </p:txBody>
      </p:sp>
      <p:sp>
        <p:nvSpPr>
          <p:cNvPr id="4" name="Platshållare för bildnummer 3"/>
          <p:cNvSpPr>
            <a:spLocks noGrp="1"/>
          </p:cNvSpPr>
          <p:nvPr>
            <p:ph type="sldNum" sz="quarter" idx="10"/>
          </p:nvPr>
        </p:nvSpPr>
        <p:spPr/>
        <p:txBody>
          <a:bodyPr/>
          <a:lstStyle/>
          <a:p>
            <a:fld id="{D591522F-A182-40F8-9251-4DE8F4B1DB1A}" type="slidenum">
              <a:rPr lang="sv-SE" smtClean="0"/>
              <a:t>37</a:t>
            </a:fld>
            <a:endParaRPr lang="sv-SE"/>
          </a:p>
        </p:txBody>
      </p:sp>
    </p:spTree>
    <p:extLst>
      <p:ext uri="{BB962C8B-B14F-4D97-AF65-F5344CB8AC3E}">
        <p14:creationId xmlns:p14="http://schemas.microsoft.com/office/powerpoint/2010/main" val="34291553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endParaRPr lang="sv-SE" dirty="0"/>
          </a:p>
        </p:txBody>
      </p:sp>
      <p:sp>
        <p:nvSpPr>
          <p:cNvPr id="4" name="Platshållare för bildnummer 3"/>
          <p:cNvSpPr>
            <a:spLocks noGrp="1"/>
          </p:cNvSpPr>
          <p:nvPr>
            <p:ph type="sldNum" sz="quarter" idx="10"/>
          </p:nvPr>
        </p:nvSpPr>
        <p:spPr/>
        <p:txBody>
          <a:bodyPr/>
          <a:lstStyle/>
          <a:p>
            <a:fld id="{D591522F-A182-40F8-9251-4DE8F4B1DB1A}" type="slidenum">
              <a:rPr lang="sv-SE" smtClean="0"/>
              <a:t>3</a:t>
            </a:fld>
            <a:endParaRPr lang="sv-SE"/>
          </a:p>
        </p:txBody>
      </p:sp>
    </p:spTree>
    <p:extLst>
      <p:ext uri="{BB962C8B-B14F-4D97-AF65-F5344CB8AC3E}">
        <p14:creationId xmlns:p14="http://schemas.microsoft.com/office/powerpoint/2010/main" val="9684549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endParaRPr lang="sv-SE" dirty="0"/>
          </a:p>
        </p:txBody>
      </p:sp>
      <p:sp>
        <p:nvSpPr>
          <p:cNvPr id="4" name="Platshållare för bildnummer 3"/>
          <p:cNvSpPr>
            <a:spLocks noGrp="1"/>
          </p:cNvSpPr>
          <p:nvPr>
            <p:ph type="sldNum" sz="quarter" idx="10"/>
          </p:nvPr>
        </p:nvSpPr>
        <p:spPr/>
        <p:txBody>
          <a:bodyPr/>
          <a:lstStyle/>
          <a:p>
            <a:fld id="{D591522F-A182-40F8-9251-4DE8F4B1DB1A}" type="slidenum">
              <a:rPr lang="sv-SE" smtClean="0"/>
              <a:t>4</a:t>
            </a:fld>
            <a:endParaRPr lang="sv-SE"/>
          </a:p>
        </p:txBody>
      </p:sp>
    </p:spTree>
    <p:extLst>
      <p:ext uri="{BB962C8B-B14F-4D97-AF65-F5344CB8AC3E}">
        <p14:creationId xmlns:p14="http://schemas.microsoft.com/office/powerpoint/2010/main" val="9684549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endParaRPr lang="sv-SE" dirty="0"/>
          </a:p>
        </p:txBody>
      </p:sp>
      <p:sp>
        <p:nvSpPr>
          <p:cNvPr id="4" name="Platshållare för bildnummer 3"/>
          <p:cNvSpPr>
            <a:spLocks noGrp="1"/>
          </p:cNvSpPr>
          <p:nvPr>
            <p:ph type="sldNum" sz="quarter" idx="10"/>
          </p:nvPr>
        </p:nvSpPr>
        <p:spPr/>
        <p:txBody>
          <a:bodyPr/>
          <a:lstStyle/>
          <a:p>
            <a:fld id="{D591522F-A182-40F8-9251-4DE8F4B1DB1A}" type="slidenum">
              <a:rPr lang="sv-SE" smtClean="0"/>
              <a:t>5</a:t>
            </a:fld>
            <a:endParaRPr lang="sv-SE"/>
          </a:p>
        </p:txBody>
      </p:sp>
    </p:spTree>
    <p:extLst>
      <p:ext uri="{BB962C8B-B14F-4D97-AF65-F5344CB8AC3E}">
        <p14:creationId xmlns:p14="http://schemas.microsoft.com/office/powerpoint/2010/main" val="9684549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endParaRPr lang="sv-SE" dirty="0"/>
          </a:p>
        </p:txBody>
      </p:sp>
      <p:sp>
        <p:nvSpPr>
          <p:cNvPr id="4" name="Platshållare för bildnummer 3"/>
          <p:cNvSpPr>
            <a:spLocks noGrp="1"/>
          </p:cNvSpPr>
          <p:nvPr>
            <p:ph type="sldNum" sz="quarter" idx="10"/>
          </p:nvPr>
        </p:nvSpPr>
        <p:spPr/>
        <p:txBody>
          <a:bodyPr/>
          <a:lstStyle/>
          <a:p>
            <a:fld id="{D591522F-A182-40F8-9251-4DE8F4B1DB1A}" type="slidenum">
              <a:rPr lang="sv-SE" smtClean="0"/>
              <a:t>6</a:t>
            </a:fld>
            <a:endParaRPr lang="sv-SE"/>
          </a:p>
        </p:txBody>
      </p:sp>
    </p:spTree>
    <p:extLst>
      <p:ext uri="{BB962C8B-B14F-4D97-AF65-F5344CB8AC3E}">
        <p14:creationId xmlns:p14="http://schemas.microsoft.com/office/powerpoint/2010/main" val="9684549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endParaRPr lang="sv-SE" dirty="0"/>
          </a:p>
        </p:txBody>
      </p:sp>
      <p:sp>
        <p:nvSpPr>
          <p:cNvPr id="4" name="Platshållare för bildnummer 3"/>
          <p:cNvSpPr>
            <a:spLocks noGrp="1"/>
          </p:cNvSpPr>
          <p:nvPr>
            <p:ph type="sldNum" sz="quarter" idx="10"/>
          </p:nvPr>
        </p:nvSpPr>
        <p:spPr/>
        <p:txBody>
          <a:bodyPr/>
          <a:lstStyle/>
          <a:p>
            <a:fld id="{D591522F-A182-40F8-9251-4DE8F4B1DB1A}" type="slidenum">
              <a:rPr lang="sv-SE" smtClean="0"/>
              <a:t>7</a:t>
            </a:fld>
            <a:endParaRPr lang="sv-SE"/>
          </a:p>
        </p:txBody>
      </p:sp>
    </p:spTree>
    <p:extLst>
      <p:ext uri="{BB962C8B-B14F-4D97-AF65-F5344CB8AC3E}">
        <p14:creationId xmlns:p14="http://schemas.microsoft.com/office/powerpoint/2010/main" val="9684549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endParaRPr lang="sv-SE" dirty="0"/>
          </a:p>
        </p:txBody>
      </p:sp>
      <p:sp>
        <p:nvSpPr>
          <p:cNvPr id="4" name="Platshållare för bildnummer 3"/>
          <p:cNvSpPr>
            <a:spLocks noGrp="1"/>
          </p:cNvSpPr>
          <p:nvPr>
            <p:ph type="sldNum" sz="quarter" idx="10"/>
          </p:nvPr>
        </p:nvSpPr>
        <p:spPr/>
        <p:txBody>
          <a:bodyPr/>
          <a:lstStyle/>
          <a:p>
            <a:fld id="{D591522F-A182-40F8-9251-4DE8F4B1DB1A}" type="slidenum">
              <a:rPr lang="sv-SE" smtClean="0"/>
              <a:t>8</a:t>
            </a:fld>
            <a:endParaRPr lang="sv-SE"/>
          </a:p>
        </p:txBody>
      </p:sp>
    </p:spTree>
    <p:extLst>
      <p:ext uri="{BB962C8B-B14F-4D97-AF65-F5344CB8AC3E}">
        <p14:creationId xmlns:p14="http://schemas.microsoft.com/office/powerpoint/2010/main" val="9684549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sv-SE" sz="1200" dirty="0"/>
              <a:t>Är syftet att förklara eller vill du förstå? </a:t>
            </a:r>
          </a:p>
          <a:p>
            <a:endParaRPr lang="sv-SE" sz="1200" dirty="0"/>
          </a:p>
          <a:p>
            <a:r>
              <a:rPr lang="sv-SE" sz="1200" dirty="0"/>
              <a:t>Hur är forskningsfrågan formulerad och vilken teorikoppling finns? </a:t>
            </a:r>
          </a:p>
          <a:p>
            <a:r>
              <a:rPr lang="sv-SE" sz="1200" i="1" dirty="0"/>
              <a:t>”Hur ofta” antyder en annan metod än ”Hur kan”.</a:t>
            </a:r>
          </a:p>
          <a:p>
            <a:endParaRPr lang="sv-SE" sz="1200" dirty="0"/>
          </a:p>
          <a:p>
            <a:r>
              <a:rPr lang="sv-SE" sz="1200" dirty="0"/>
              <a:t>Går det att bryta ner frågan i olika delar?</a:t>
            </a:r>
          </a:p>
          <a:p>
            <a:endParaRPr lang="sv-SE" sz="1200" dirty="0"/>
          </a:p>
          <a:p>
            <a:r>
              <a:rPr lang="sv-SE" sz="1200" dirty="0"/>
              <a:t>Vänd och vrid och fundera på vad formuleringen innebär: exempelvis är det en vad-fråga, hur-fråga, vem/vilken-fråga, …, eller en varför-fråga? </a:t>
            </a:r>
          </a:p>
          <a:p>
            <a:endParaRPr lang="sv-SE" sz="1200" dirty="0"/>
          </a:p>
          <a:p>
            <a:r>
              <a:rPr lang="sv-SE" sz="1200" dirty="0"/>
              <a:t>Varför är svårast! Innan den kan besvaras måste de andra vara besvarade. Hur </a:t>
            </a:r>
            <a:r>
              <a:rPr lang="sv-SE" sz="1200" dirty="0" err="1"/>
              <a:t>beforskat</a:t>
            </a:r>
            <a:r>
              <a:rPr lang="sv-SE" sz="1200" dirty="0"/>
              <a:t> är området?</a:t>
            </a:r>
          </a:p>
          <a:p>
            <a:endParaRPr lang="sv-SE" dirty="0"/>
          </a:p>
        </p:txBody>
      </p:sp>
      <p:sp>
        <p:nvSpPr>
          <p:cNvPr id="4" name="Platshållare för bildnummer 3"/>
          <p:cNvSpPr>
            <a:spLocks noGrp="1"/>
          </p:cNvSpPr>
          <p:nvPr>
            <p:ph type="sldNum" sz="quarter" idx="10"/>
          </p:nvPr>
        </p:nvSpPr>
        <p:spPr/>
        <p:txBody>
          <a:bodyPr/>
          <a:lstStyle/>
          <a:p>
            <a:fld id="{D591522F-A182-40F8-9251-4DE8F4B1DB1A}" type="slidenum">
              <a:rPr lang="sv-SE" smtClean="0"/>
              <a:t>9</a:t>
            </a:fld>
            <a:endParaRPr lang="sv-SE"/>
          </a:p>
        </p:txBody>
      </p:sp>
    </p:spTree>
    <p:extLst>
      <p:ext uri="{BB962C8B-B14F-4D97-AF65-F5344CB8AC3E}">
        <p14:creationId xmlns:p14="http://schemas.microsoft.com/office/powerpoint/2010/main" val="9684549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endParaRPr lang="sv-SE" dirty="0"/>
          </a:p>
        </p:txBody>
      </p:sp>
      <p:sp>
        <p:nvSpPr>
          <p:cNvPr id="4" name="Platshållare för bildnummer 3"/>
          <p:cNvSpPr>
            <a:spLocks noGrp="1"/>
          </p:cNvSpPr>
          <p:nvPr>
            <p:ph type="sldNum" sz="quarter" idx="10"/>
          </p:nvPr>
        </p:nvSpPr>
        <p:spPr/>
        <p:txBody>
          <a:bodyPr/>
          <a:lstStyle/>
          <a:p>
            <a:fld id="{D591522F-A182-40F8-9251-4DE8F4B1DB1A}" type="slidenum">
              <a:rPr lang="sv-SE" smtClean="0"/>
              <a:t>10</a:t>
            </a:fld>
            <a:endParaRPr lang="sv-SE"/>
          </a:p>
        </p:txBody>
      </p:sp>
    </p:spTree>
    <p:extLst>
      <p:ext uri="{BB962C8B-B14F-4D97-AF65-F5344CB8AC3E}">
        <p14:creationId xmlns:p14="http://schemas.microsoft.com/office/powerpoint/2010/main" val="9684549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sv-SE"/>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sv-SE"/>
          </a:p>
        </p:txBody>
      </p:sp>
      <p:sp>
        <p:nvSpPr>
          <p:cNvPr id="4" name="Date Placeholder 3"/>
          <p:cNvSpPr>
            <a:spLocks noGrp="1"/>
          </p:cNvSpPr>
          <p:nvPr>
            <p:ph type="dt" sz="half" idx="10"/>
          </p:nvPr>
        </p:nvSpPr>
        <p:spPr/>
        <p:txBody>
          <a:bodyPr/>
          <a:lstStyle/>
          <a:p>
            <a:fld id="{08719604-A03A-479B-8534-11481A1D1183}" type="datetimeFigureOut">
              <a:rPr lang="sv-SE" smtClean="0"/>
              <a:t>2016-11-06</a:t>
            </a:fld>
            <a:endParaRPr lang="sv-SE"/>
          </a:p>
        </p:txBody>
      </p:sp>
      <p:sp>
        <p:nvSpPr>
          <p:cNvPr id="5" name="Footer Placeholder 4"/>
          <p:cNvSpPr>
            <a:spLocks noGrp="1"/>
          </p:cNvSpPr>
          <p:nvPr>
            <p:ph type="ftr" sz="quarter" idx="11"/>
          </p:nvPr>
        </p:nvSpPr>
        <p:spPr/>
        <p:txBody>
          <a:bodyPr/>
          <a:lstStyle/>
          <a:p>
            <a:endParaRPr lang="sv-SE"/>
          </a:p>
        </p:txBody>
      </p:sp>
      <p:sp>
        <p:nvSpPr>
          <p:cNvPr id="6" name="Slide Number Placeholder 5"/>
          <p:cNvSpPr>
            <a:spLocks noGrp="1"/>
          </p:cNvSpPr>
          <p:nvPr>
            <p:ph type="sldNum" sz="quarter" idx="12"/>
          </p:nvPr>
        </p:nvSpPr>
        <p:spPr/>
        <p:txBody>
          <a:bodyPr/>
          <a:lstStyle/>
          <a:p>
            <a:fld id="{F59C24BC-A086-40D8-8A6D-234587DA4FDB}" type="slidenum">
              <a:rPr lang="sv-SE" smtClean="0"/>
              <a:t>‹#›</a:t>
            </a:fld>
            <a:endParaRPr lang="sv-SE"/>
          </a:p>
        </p:txBody>
      </p:sp>
    </p:spTree>
    <p:extLst>
      <p:ext uri="{BB962C8B-B14F-4D97-AF65-F5344CB8AC3E}">
        <p14:creationId xmlns:p14="http://schemas.microsoft.com/office/powerpoint/2010/main" val="16360902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sv-SE"/>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4" name="Date Placeholder 3"/>
          <p:cNvSpPr>
            <a:spLocks noGrp="1"/>
          </p:cNvSpPr>
          <p:nvPr>
            <p:ph type="dt" sz="half" idx="10"/>
          </p:nvPr>
        </p:nvSpPr>
        <p:spPr/>
        <p:txBody>
          <a:bodyPr/>
          <a:lstStyle/>
          <a:p>
            <a:fld id="{08719604-A03A-479B-8534-11481A1D1183}" type="datetimeFigureOut">
              <a:rPr lang="sv-SE" smtClean="0"/>
              <a:t>2016-11-06</a:t>
            </a:fld>
            <a:endParaRPr lang="sv-SE"/>
          </a:p>
        </p:txBody>
      </p:sp>
      <p:sp>
        <p:nvSpPr>
          <p:cNvPr id="5" name="Footer Placeholder 4"/>
          <p:cNvSpPr>
            <a:spLocks noGrp="1"/>
          </p:cNvSpPr>
          <p:nvPr>
            <p:ph type="ftr" sz="quarter" idx="11"/>
          </p:nvPr>
        </p:nvSpPr>
        <p:spPr/>
        <p:txBody>
          <a:bodyPr/>
          <a:lstStyle/>
          <a:p>
            <a:endParaRPr lang="sv-SE"/>
          </a:p>
        </p:txBody>
      </p:sp>
      <p:sp>
        <p:nvSpPr>
          <p:cNvPr id="6" name="Slide Number Placeholder 5"/>
          <p:cNvSpPr>
            <a:spLocks noGrp="1"/>
          </p:cNvSpPr>
          <p:nvPr>
            <p:ph type="sldNum" sz="quarter" idx="12"/>
          </p:nvPr>
        </p:nvSpPr>
        <p:spPr/>
        <p:txBody>
          <a:bodyPr/>
          <a:lstStyle/>
          <a:p>
            <a:fld id="{F59C24BC-A086-40D8-8A6D-234587DA4FDB}" type="slidenum">
              <a:rPr lang="sv-SE" smtClean="0"/>
              <a:t>‹#›</a:t>
            </a:fld>
            <a:endParaRPr lang="sv-SE"/>
          </a:p>
        </p:txBody>
      </p:sp>
    </p:spTree>
    <p:extLst>
      <p:ext uri="{BB962C8B-B14F-4D97-AF65-F5344CB8AC3E}">
        <p14:creationId xmlns:p14="http://schemas.microsoft.com/office/powerpoint/2010/main" val="28644377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sv-SE"/>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4" name="Date Placeholder 3"/>
          <p:cNvSpPr>
            <a:spLocks noGrp="1"/>
          </p:cNvSpPr>
          <p:nvPr>
            <p:ph type="dt" sz="half" idx="10"/>
          </p:nvPr>
        </p:nvSpPr>
        <p:spPr/>
        <p:txBody>
          <a:bodyPr/>
          <a:lstStyle/>
          <a:p>
            <a:fld id="{08719604-A03A-479B-8534-11481A1D1183}" type="datetimeFigureOut">
              <a:rPr lang="sv-SE" smtClean="0"/>
              <a:t>2016-11-06</a:t>
            </a:fld>
            <a:endParaRPr lang="sv-SE"/>
          </a:p>
        </p:txBody>
      </p:sp>
      <p:sp>
        <p:nvSpPr>
          <p:cNvPr id="5" name="Footer Placeholder 4"/>
          <p:cNvSpPr>
            <a:spLocks noGrp="1"/>
          </p:cNvSpPr>
          <p:nvPr>
            <p:ph type="ftr" sz="quarter" idx="11"/>
          </p:nvPr>
        </p:nvSpPr>
        <p:spPr/>
        <p:txBody>
          <a:bodyPr/>
          <a:lstStyle/>
          <a:p>
            <a:endParaRPr lang="sv-SE"/>
          </a:p>
        </p:txBody>
      </p:sp>
      <p:sp>
        <p:nvSpPr>
          <p:cNvPr id="6" name="Slide Number Placeholder 5"/>
          <p:cNvSpPr>
            <a:spLocks noGrp="1"/>
          </p:cNvSpPr>
          <p:nvPr>
            <p:ph type="sldNum" sz="quarter" idx="12"/>
          </p:nvPr>
        </p:nvSpPr>
        <p:spPr/>
        <p:txBody>
          <a:bodyPr/>
          <a:lstStyle/>
          <a:p>
            <a:fld id="{F59C24BC-A086-40D8-8A6D-234587DA4FDB}" type="slidenum">
              <a:rPr lang="sv-SE" smtClean="0"/>
              <a:t>‹#›</a:t>
            </a:fld>
            <a:endParaRPr lang="sv-SE"/>
          </a:p>
        </p:txBody>
      </p:sp>
    </p:spTree>
    <p:extLst>
      <p:ext uri="{BB962C8B-B14F-4D97-AF65-F5344CB8AC3E}">
        <p14:creationId xmlns:p14="http://schemas.microsoft.com/office/powerpoint/2010/main" val="30721411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sv-SE"/>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4" name="Date Placeholder 3"/>
          <p:cNvSpPr>
            <a:spLocks noGrp="1"/>
          </p:cNvSpPr>
          <p:nvPr>
            <p:ph type="dt" sz="half" idx="10"/>
          </p:nvPr>
        </p:nvSpPr>
        <p:spPr/>
        <p:txBody>
          <a:bodyPr/>
          <a:lstStyle/>
          <a:p>
            <a:fld id="{08719604-A03A-479B-8534-11481A1D1183}" type="datetimeFigureOut">
              <a:rPr lang="sv-SE" smtClean="0"/>
              <a:t>2016-11-06</a:t>
            </a:fld>
            <a:endParaRPr lang="sv-SE"/>
          </a:p>
        </p:txBody>
      </p:sp>
      <p:sp>
        <p:nvSpPr>
          <p:cNvPr id="5" name="Footer Placeholder 4"/>
          <p:cNvSpPr>
            <a:spLocks noGrp="1"/>
          </p:cNvSpPr>
          <p:nvPr>
            <p:ph type="ftr" sz="quarter" idx="11"/>
          </p:nvPr>
        </p:nvSpPr>
        <p:spPr/>
        <p:txBody>
          <a:bodyPr/>
          <a:lstStyle/>
          <a:p>
            <a:endParaRPr lang="sv-SE"/>
          </a:p>
        </p:txBody>
      </p:sp>
      <p:sp>
        <p:nvSpPr>
          <p:cNvPr id="6" name="Slide Number Placeholder 5"/>
          <p:cNvSpPr>
            <a:spLocks noGrp="1"/>
          </p:cNvSpPr>
          <p:nvPr>
            <p:ph type="sldNum" sz="quarter" idx="12"/>
          </p:nvPr>
        </p:nvSpPr>
        <p:spPr/>
        <p:txBody>
          <a:bodyPr/>
          <a:lstStyle/>
          <a:p>
            <a:fld id="{F59C24BC-A086-40D8-8A6D-234587DA4FDB}" type="slidenum">
              <a:rPr lang="sv-SE" smtClean="0"/>
              <a:t>‹#›</a:t>
            </a:fld>
            <a:endParaRPr lang="sv-SE"/>
          </a:p>
        </p:txBody>
      </p:sp>
    </p:spTree>
    <p:extLst>
      <p:ext uri="{BB962C8B-B14F-4D97-AF65-F5344CB8AC3E}">
        <p14:creationId xmlns:p14="http://schemas.microsoft.com/office/powerpoint/2010/main" val="2887985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sv-SE"/>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8719604-A03A-479B-8534-11481A1D1183}" type="datetimeFigureOut">
              <a:rPr lang="sv-SE" smtClean="0"/>
              <a:t>2016-11-06</a:t>
            </a:fld>
            <a:endParaRPr lang="sv-SE"/>
          </a:p>
        </p:txBody>
      </p:sp>
      <p:sp>
        <p:nvSpPr>
          <p:cNvPr id="5" name="Footer Placeholder 4"/>
          <p:cNvSpPr>
            <a:spLocks noGrp="1"/>
          </p:cNvSpPr>
          <p:nvPr>
            <p:ph type="ftr" sz="quarter" idx="11"/>
          </p:nvPr>
        </p:nvSpPr>
        <p:spPr/>
        <p:txBody>
          <a:bodyPr/>
          <a:lstStyle/>
          <a:p>
            <a:endParaRPr lang="sv-SE"/>
          </a:p>
        </p:txBody>
      </p:sp>
      <p:sp>
        <p:nvSpPr>
          <p:cNvPr id="6" name="Slide Number Placeholder 5"/>
          <p:cNvSpPr>
            <a:spLocks noGrp="1"/>
          </p:cNvSpPr>
          <p:nvPr>
            <p:ph type="sldNum" sz="quarter" idx="12"/>
          </p:nvPr>
        </p:nvSpPr>
        <p:spPr/>
        <p:txBody>
          <a:bodyPr/>
          <a:lstStyle/>
          <a:p>
            <a:fld id="{F59C24BC-A086-40D8-8A6D-234587DA4FDB}" type="slidenum">
              <a:rPr lang="sv-SE" smtClean="0"/>
              <a:t>‹#›</a:t>
            </a:fld>
            <a:endParaRPr lang="sv-SE"/>
          </a:p>
        </p:txBody>
      </p:sp>
    </p:spTree>
    <p:extLst>
      <p:ext uri="{BB962C8B-B14F-4D97-AF65-F5344CB8AC3E}">
        <p14:creationId xmlns:p14="http://schemas.microsoft.com/office/powerpoint/2010/main" val="15130105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sv-SE"/>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5" name="Date Placeholder 4"/>
          <p:cNvSpPr>
            <a:spLocks noGrp="1"/>
          </p:cNvSpPr>
          <p:nvPr>
            <p:ph type="dt" sz="half" idx="10"/>
          </p:nvPr>
        </p:nvSpPr>
        <p:spPr/>
        <p:txBody>
          <a:bodyPr/>
          <a:lstStyle/>
          <a:p>
            <a:fld id="{08719604-A03A-479B-8534-11481A1D1183}" type="datetimeFigureOut">
              <a:rPr lang="sv-SE" smtClean="0"/>
              <a:t>2016-11-06</a:t>
            </a:fld>
            <a:endParaRPr lang="sv-SE"/>
          </a:p>
        </p:txBody>
      </p:sp>
      <p:sp>
        <p:nvSpPr>
          <p:cNvPr id="6" name="Footer Placeholder 5"/>
          <p:cNvSpPr>
            <a:spLocks noGrp="1"/>
          </p:cNvSpPr>
          <p:nvPr>
            <p:ph type="ftr" sz="quarter" idx="11"/>
          </p:nvPr>
        </p:nvSpPr>
        <p:spPr/>
        <p:txBody>
          <a:bodyPr/>
          <a:lstStyle/>
          <a:p>
            <a:endParaRPr lang="sv-SE"/>
          </a:p>
        </p:txBody>
      </p:sp>
      <p:sp>
        <p:nvSpPr>
          <p:cNvPr id="7" name="Slide Number Placeholder 6"/>
          <p:cNvSpPr>
            <a:spLocks noGrp="1"/>
          </p:cNvSpPr>
          <p:nvPr>
            <p:ph type="sldNum" sz="quarter" idx="12"/>
          </p:nvPr>
        </p:nvSpPr>
        <p:spPr/>
        <p:txBody>
          <a:bodyPr/>
          <a:lstStyle/>
          <a:p>
            <a:fld id="{F59C24BC-A086-40D8-8A6D-234587DA4FDB}" type="slidenum">
              <a:rPr lang="sv-SE" smtClean="0"/>
              <a:t>‹#›</a:t>
            </a:fld>
            <a:endParaRPr lang="sv-SE"/>
          </a:p>
        </p:txBody>
      </p:sp>
    </p:spTree>
    <p:extLst>
      <p:ext uri="{BB962C8B-B14F-4D97-AF65-F5344CB8AC3E}">
        <p14:creationId xmlns:p14="http://schemas.microsoft.com/office/powerpoint/2010/main" val="17467488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sv-SE"/>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7" name="Date Placeholder 6"/>
          <p:cNvSpPr>
            <a:spLocks noGrp="1"/>
          </p:cNvSpPr>
          <p:nvPr>
            <p:ph type="dt" sz="half" idx="10"/>
          </p:nvPr>
        </p:nvSpPr>
        <p:spPr/>
        <p:txBody>
          <a:bodyPr/>
          <a:lstStyle/>
          <a:p>
            <a:fld id="{08719604-A03A-479B-8534-11481A1D1183}" type="datetimeFigureOut">
              <a:rPr lang="sv-SE" smtClean="0"/>
              <a:t>2016-11-06</a:t>
            </a:fld>
            <a:endParaRPr lang="sv-SE"/>
          </a:p>
        </p:txBody>
      </p:sp>
      <p:sp>
        <p:nvSpPr>
          <p:cNvPr id="8" name="Footer Placeholder 7"/>
          <p:cNvSpPr>
            <a:spLocks noGrp="1"/>
          </p:cNvSpPr>
          <p:nvPr>
            <p:ph type="ftr" sz="quarter" idx="11"/>
          </p:nvPr>
        </p:nvSpPr>
        <p:spPr/>
        <p:txBody>
          <a:bodyPr/>
          <a:lstStyle/>
          <a:p>
            <a:endParaRPr lang="sv-SE"/>
          </a:p>
        </p:txBody>
      </p:sp>
      <p:sp>
        <p:nvSpPr>
          <p:cNvPr id="9" name="Slide Number Placeholder 8"/>
          <p:cNvSpPr>
            <a:spLocks noGrp="1"/>
          </p:cNvSpPr>
          <p:nvPr>
            <p:ph type="sldNum" sz="quarter" idx="12"/>
          </p:nvPr>
        </p:nvSpPr>
        <p:spPr/>
        <p:txBody>
          <a:bodyPr/>
          <a:lstStyle/>
          <a:p>
            <a:fld id="{F59C24BC-A086-40D8-8A6D-234587DA4FDB}" type="slidenum">
              <a:rPr lang="sv-SE" smtClean="0"/>
              <a:t>‹#›</a:t>
            </a:fld>
            <a:endParaRPr lang="sv-SE"/>
          </a:p>
        </p:txBody>
      </p:sp>
    </p:spTree>
    <p:extLst>
      <p:ext uri="{BB962C8B-B14F-4D97-AF65-F5344CB8AC3E}">
        <p14:creationId xmlns:p14="http://schemas.microsoft.com/office/powerpoint/2010/main" val="31494329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sv-SE"/>
          </a:p>
        </p:txBody>
      </p:sp>
      <p:sp>
        <p:nvSpPr>
          <p:cNvPr id="3" name="Date Placeholder 2"/>
          <p:cNvSpPr>
            <a:spLocks noGrp="1"/>
          </p:cNvSpPr>
          <p:nvPr>
            <p:ph type="dt" sz="half" idx="10"/>
          </p:nvPr>
        </p:nvSpPr>
        <p:spPr/>
        <p:txBody>
          <a:bodyPr/>
          <a:lstStyle/>
          <a:p>
            <a:fld id="{08719604-A03A-479B-8534-11481A1D1183}" type="datetimeFigureOut">
              <a:rPr lang="sv-SE" smtClean="0"/>
              <a:t>2016-11-06</a:t>
            </a:fld>
            <a:endParaRPr lang="sv-SE"/>
          </a:p>
        </p:txBody>
      </p:sp>
      <p:sp>
        <p:nvSpPr>
          <p:cNvPr id="4" name="Footer Placeholder 3"/>
          <p:cNvSpPr>
            <a:spLocks noGrp="1"/>
          </p:cNvSpPr>
          <p:nvPr>
            <p:ph type="ftr" sz="quarter" idx="11"/>
          </p:nvPr>
        </p:nvSpPr>
        <p:spPr/>
        <p:txBody>
          <a:bodyPr/>
          <a:lstStyle/>
          <a:p>
            <a:endParaRPr lang="sv-SE"/>
          </a:p>
        </p:txBody>
      </p:sp>
      <p:sp>
        <p:nvSpPr>
          <p:cNvPr id="5" name="Slide Number Placeholder 4"/>
          <p:cNvSpPr>
            <a:spLocks noGrp="1"/>
          </p:cNvSpPr>
          <p:nvPr>
            <p:ph type="sldNum" sz="quarter" idx="12"/>
          </p:nvPr>
        </p:nvSpPr>
        <p:spPr/>
        <p:txBody>
          <a:bodyPr/>
          <a:lstStyle/>
          <a:p>
            <a:fld id="{F59C24BC-A086-40D8-8A6D-234587DA4FDB}" type="slidenum">
              <a:rPr lang="sv-SE" smtClean="0"/>
              <a:t>‹#›</a:t>
            </a:fld>
            <a:endParaRPr lang="sv-SE"/>
          </a:p>
        </p:txBody>
      </p:sp>
    </p:spTree>
    <p:extLst>
      <p:ext uri="{BB962C8B-B14F-4D97-AF65-F5344CB8AC3E}">
        <p14:creationId xmlns:p14="http://schemas.microsoft.com/office/powerpoint/2010/main" val="38603110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8719604-A03A-479B-8534-11481A1D1183}" type="datetimeFigureOut">
              <a:rPr lang="sv-SE" smtClean="0"/>
              <a:t>2016-11-06</a:t>
            </a:fld>
            <a:endParaRPr lang="sv-SE"/>
          </a:p>
        </p:txBody>
      </p:sp>
      <p:sp>
        <p:nvSpPr>
          <p:cNvPr id="3" name="Footer Placeholder 2"/>
          <p:cNvSpPr>
            <a:spLocks noGrp="1"/>
          </p:cNvSpPr>
          <p:nvPr>
            <p:ph type="ftr" sz="quarter" idx="11"/>
          </p:nvPr>
        </p:nvSpPr>
        <p:spPr/>
        <p:txBody>
          <a:bodyPr/>
          <a:lstStyle/>
          <a:p>
            <a:endParaRPr lang="sv-SE"/>
          </a:p>
        </p:txBody>
      </p:sp>
      <p:sp>
        <p:nvSpPr>
          <p:cNvPr id="4" name="Slide Number Placeholder 3"/>
          <p:cNvSpPr>
            <a:spLocks noGrp="1"/>
          </p:cNvSpPr>
          <p:nvPr>
            <p:ph type="sldNum" sz="quarter" idx="12"/>
          </p:nvPr>
        </p:nvSpPr>
        <p:spPr/>
        <p:txBody>
          <a:bodyPr/>
          <a:lstStyle/>
          <a:p>
            <a:fld id="{F59C24BC-A086-40D8-8A6D-234587DA4FDB}" type="slidenum">
              <a:rPr lang="sv-SE" smtClean="0"/>
              <a:t>‹#›</a:t>
            </a:fld>
            <a:endParaRPr lang="sv-SE"/>
          </a:p>
        </p:txBody>
      </p:sp>
    </p:spTree>
    <p:extLst>
      <p:ext uri="{BB962C8B-B14F-4D97-AF65-F5344CB8AC3E}">
        <p14:creationId xmlns:p14="http://schemas.microsoft.com/office/powerpoint/2010/main" val="27039277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sv-SE"/>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8719604-A03A-479B-8534-11481A1D1183}" type="datetimeFigureOut">
              <a:rPr lang="sv-SE" smtClean="0"/>
              <a:t>2016-11-06</a:t>
            </a:fld>
            <a:endParaRPr lang="sv-SE"/>
          </a:p>
        </p:txBody>
      </p:sp>
      <p:sp>
        <p:nvSpPr>
          <p:cNvPr id="6" name="Footer Placeholder 5"/>
          <p:cNvSpPr>
            <a:spLocks noGrp="1"/>
          </p:cNvSpPr>
          <p:nvPr>
            <p:ph type="ftr" sz="quarter" idx="11"/>
          </p:nvPr>
        </p:nvSpPr>
        <p:spPr/>
        <p:txBody>
          <a:bodyPr/>
          <a:lstStyle/>
          <a:p>
            <a:endParaRPr lang="sv-SE"/>
          </a:p>
        </p:txBody>
      </p:sp>
      <p:sp>
        <p:nvSpPr>
          <p:cNvPr id="7" name="Slide Number Placeholder 6"/>
          <p:cNvSpPr>
            <a:spLocks noGrp="1"/>
          </p:cNvSpPr>
          <p:nvPr>
            <p:ph type="sldNum" sz="quarter" idx="12"/>
          </p:nvPr>
        </p:nvSpPr>
        <p:spPr/>
        <p:txBody>
          <a:bodyPr/>
          <a:lstStyle/>
          <a:p>
            <a:fld id="{F59C24BC-A086-40D8-8A6D-234587DA4FDB}" type="slidenum">
              <a:rPr lang="sv-SE" smtClean="0"/>
              <a:t>‹#›</a:t>
            </a:fld>
            <a:endParaRPr lang="sv-SE"/>
          </a:p>
        </p:txBody>
      </p:sp>
    </p:spTree>
    <p:extLst>
      <p:ext uri="{BB962C8B-B14F-4D97-AF65-F5344CB8AC3E}">
        <p14:creationId xmlns:p14="http://schemas.microsoft.com/office/powerpoint/2010/main" val="36913765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sv-SE"/>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sv-SE"/>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8719604-A03A-479B-8534-11481A1D1183}" type="datetimeFigureOut">
              <a:rPr lang="sv-SE" smtClean="0"/>
              <a:t>2016-11-06</a:t>
            </a:fld>
            <a:endParaRPr lang="sv-SE"/>
          </a:p>
        </p:txBody>
      </p:sp>
      <p:sp>
        <p:nvSpPr>
          <p:cNvPr id="6" name="Footer Placeholder 5"/>
          <p:cNvSpPr>
            <a:spLocks noGrp="1"/>
          </p:cNvSpPr>
          <p:nvPr>
            <p:ph type="ftr" sz="quarter" idx="11"/>
          </p:nvPr>
        </p:nvSpPr>
        <p:spPr/>
        <p:txBody>
          <a:bodyPr/>
          <a:lstStyle/>
          <a:p>
            <a:endParaRPr lang="sv-SE"/>
          </a:p>
        </p:txBody>
      </p:sp>
      <p:sp>
        <p:nvSpPr>
          <p:cNvPr id="7" name="Slide Number Placeholder 6"/>
          <p:cNvSpPr>
            <a:spLocks noGrp="1"/>
          </p:cNvSpPr>
          <p:nvPr>
            <p:ph type="sldNum" sz="quarter" idx="12"/>
          </p:nvPr>
        </p:nvSpPr>
        <p:spPr/>
        <p:txBody>
          <a:bodyPr/>
          <a:lstStyle/>
          <a:p>
            <a:fld id="{F59C24BC-A086-40D8-8A6D-234587DA4FDB}" type="slidenum">
              <a:rPr lang="sv-SE" smtClean="0"/>
              <a:t>‹#›</a:t>
            </a:fld>
            <a:endParaRPr lang="sv-SE"/>
          </a:p>
        </p:txBody>
      </p:sp>
    </p:spTree>
    <p:extLst>
      <p:ext uri="{BB962C8B-B14F-4D97-AF65-F5344CB8AC3E}">
        <p14:creationId xmlns:p14="http://schemas.microsoft.com/office/powerpoint/2010/main" val="11456437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endParaRPr lang="sv-SE"/>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8719604-A03A-479B-8534-11481A1D1183}" type="datetimeFigureOut">
              <a:rPr lang="sv-SE" smtClean="0"/>
              <a:t>2016-11-06</a:t>
            </a:fld>
            <a:endParaRPr lang="sv-SE"/>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sv-SE"/>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59C24BC-A086-40D8-8A6D-234587DA4FDB}" type="slidenum">
              <a:rPr lang="sv-SE" smtClean="0"/>
              <a:t>‹#›</a:t>
            </a:fld>
            <a:endParaRPr lang="sv-SE"/>
          </a:p>
        </p:txBody>
      </p:sp>
    </p:spTree>
    <p:extLst>
      <p:ext uri="{BB962C8B-B14F-4D97-AF65-F5344CB8AC3E}">
        <p14:creationId xmlns:p14="http://schemas.microsoft.com/office/powerpoint/2010/main" val="45898158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www.svet.lu.se/documents/vt2010_stvb02_polteori3.pdf" TargetMode="External"/><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6.emf"/></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2.wmf"/></Relationships>
</file>

<file path=ppt/slides/_rels/slide1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hyperlink" Target="http://www.mdh.se/student/minastudier/examensarbete/omraden/metoddoktorn/metod/validitet-1.29071" TargetMode="Externa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0.wmf"/><Relationship Id="rId2" Type="http://schemas.openxmlformats.org/officeDocument/2006/relationships/image" Target="../media/image9.wmf"/><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0.wmf"/><Relationship Id="rId2" Type="http://schemas.openxmlformats.org/officeDocument/2006/relationships/image" Target="../media/image9.wmf"/><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 Id="rId4" Type="http://schemas.microsoft.com/office/2007/relationships/hdphoto" Target="../media/hdphoto3.wdp"/></Relationships>
</file>

<file path=ppt/slides/_rels/slide3.x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pure.ltu.se/portal/files/36209491/Susanne_Engstr_m.pdf" TargetMode="Externa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wmf"/><Relationship Id="rId1" Type="http://schemas.openxmlformats.org/officeDocument/2006/relationships/slideLayout" Target="../slideLayouts/slideLayout1.xml"/><Relationship Id="rId4" Type="http://schemas.microsoft.com/office/2007/relationships/hdphoto" Target="../media/hdphoto4.wdp"/></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9.wmf"/><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19.wmf"/><Relationship Id="rId2" Type="http://schemas.openxmlformats.org/officeDocument/2006/relationships/image" Target="../media/image18.wmf"/><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xml"/><Relationship Id="rId5" Type="http://schemas.openxmlformats.org/officeDocument/2006/relationships/image" Target="../media/image24.png"/><Relationship Id="rId4" Type="http://schemas.microsoft.com/office/2007/relationships/hdphoto" Target="../media/hdphoto5.wdp"/></Relationships>
</file>

<file path=ppt/slides/_rels/slide5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microsoft.com/office/2007/relationships/hdphoto" Target="../media/hdphoto1.wdp"/></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984000" y="-7345"/>
            <a:ext cx="2160000" cy="7017306"/>
          </a:xfrm>
          <a:prstGeom prst="rect">
            <a:avLst/>
          </a:prstGeom>
          <a:solidFill>
            <a:schemeClr val="bg2"/>
          </a:solidFill>
          <a:ln>
            <a:noFill/>
          </a:ln>
        </p:spPr>
        <p:txBody>
          <a:bodyPr wrap="square" rtlCol="0">
            <a:spAutoFit/>
          </a:bodyPr>
          <a:lstStyle/>
          <a:p>
            <a:r>
              <a:rPr lang="sv-SE" sz="1600" dirty="0">
                <a:latin typeface="Bodoni MT" panose="02070603080606020203" pitchFamily="18" charset="0"/>
              </a:rPr>
              <a:t>Kursplanens för examensarbetet tydliggör att:</a:t>
            </a:r>
          </a:p>
          <a:p>
            <a:endParaRPr lang="sv-SE" sz="400" i="1" dirty="0">
              <a:latin typeface="Bodoni MT" panose="02070603080606020203" pitchFamily="18" charset="0"/>
            </a:endParaRPr>
          </a:p>
          <a:p>
            <a:r>
              <a:rPr lang="sv-SE" sz="1400" i="1" dirty="0">
                <a:latin typeface="Bodoni MT" panose="02070603080606020203" pitchFamily="18" charset="0"/>
              </a:rPr>
              <a:t>”Studenten genomför och planerar självständigt examensarbetet med handledare som stöd”</a:t>
            </a:r>
            <a:r>
              <a:rPr lang="sv-SE" sz="1600" i="1" dirty="0">
                <a:latin typeface="Bodoni MT" panose="02070603080606020203" pitchFamily="18" charset="0"/>
              </a:rPr>
              <a:t>. </a:t>
            </a:r>
          </a:p>
          <a:p>
            <a:endParaRPr lang="sv-SE" sz="400" i="1" dirty="0">
              <a:latin typeface="Bodoni MT" panose="02070603080606020203" pitchFamily="18" charset="0"/>
            </a:endParaRPr>
          </a:p>
          <a:p>
            <a:endParaRPr lang="sv-SE" sz="1600" dirty="0">
              <a:latin typeface="Bodoni MT" panose="02070603080606020203" pitchFamily="18" charset="0"/>
            </a:endParaRPr>
          </a:p>
          <a:p>
            <a:r>
              <a:rPr lang="sv-SE" sz="1600" dirty="0">
                <a:latin typeface="Bodoni MT" panose="02070603080606020203" pitchFamily="18" charset="0"/>
              </a:rPr>
              <a:t>Syftet med dessa exjobbsseminarier är att stötta studenter i planering och genomförande av sitt arbete, och för att underlätta dialogen med handledare.</a:t>
            </a: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p:txBody>
      </p:sp>
      <p:sp>
        <p:nvSpPr>
          <p:cNvPr id="6" name="Rectangle 5"/>
          <p:cNvSpPr/>
          <p:nvPr/>
        </p:nvSpPr>
        <p:spPr>
          <a:xfrm>
            <a:off x="0" y="-7345"/>
            <a:ext cx="6984000" cy="6865345"/>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5" name="TextBox 4"/>
          <p:cNvSpPr txBox="1"/>
          <p:nvPr/>
        </p:nvSpPr>
        <p:spPr>
          <a:xfrm>
            <a:off x="395536" y="404664"/>
            <a:ext cx="6120680" cy="461665"/>
          </a:xfrm>
          <a:prstGeom prst="rect">
            <a:avLst/>
          </a:prstGeom>
          <a:noFill/>
        </p:spPr>
        <p:txBody>
          <a:bodyPr wrap="square" rtlCol="0">
            <a:spAutoFit/>
          </a:bodyPr>
          <a:lstStyle/>
          <a:p>
            <a:r>
              <a:rPr lang="sv-SE" sz="2400" b="1" dirty="0">
                <a:latin typeface="+mj-lt"/>
              </a:rPr>
              <a:t>EXAMENSARBETE</a:t>
            </a:r>
            <a:endParaRPr lang="sv-SE" sz="1400" i="1" dirty="0">
              <a:latin typeface="+mj-lt"/>
            </a:endParaRPr>
          </a:p>
        </p:txBody>
      </p:sp>
      <p:sp>
        <p:nvSpPr>
          <p:cNvPr id="7" name="TextBox 6"/>
          <p:cNvSpPr txBox="1"/>
          <p:nvPr/>
        </p:nvSpPr>
        <p:spPr>
          <a:xfrm>
            <a:off x="539552" y="1340768"/>
            <a:ext cx="5832648" cy="4801314"/>
          </a:xfrm>
          <a:prstGeom prst="rect">
            <a:avLst/>
          </a:prstGeom>
          <a:solidFill>
            <a:schemeClr val="bg1"/>
          </a:solidFill>
        </p:spPr>
        <p:txBody>
          <a:bodyPr wrap="square" rtlCol="0">
            <a:spAutoFit/>
          </a:bodyPr>
          <a:lstStyle/>
          <a:p>
            <a:endParaRPr lang="sv-SE" dirty="0"/>
          </a:p>
          <a:p>
            <a:endParaRPr lang="sv-SE" dirty="0"/>
          </a:p>
          <a:p>
            <a:endParaRPr lang="sv-SE" dirty="0"/>
          </a:p>
          <a:p>
            <a:endParaRPr lang="sv-SE" dirty="0"/>
          </a:p>
          <a:p>
            <a:endParaRPr lang="sv-SE" dirty="0"/>
          </a:p>
          <a:p>
            <a:endParaRPr lang="sv-SE" dirty="0"/>
          </a:p>
          <a:p>
            <a:endParaRPr lang="sv-SE" dirty="0"/>
          </a:p>
          <a:p>
            <a:endParaRPr lang="sv-SE" dirty="0"/>
          </a:p>
          <a:p>
            <a:endParaRPr lang="sv-SE" dirty="0"/>
          </a:p>
          <a:p>
            <a:endParaRPr lang="sv-SE" dirty="0"/>
          </a:p>
          <a:p>
            <a:endParaRPr lang="sv-SE" dirty="0"/>
          </a:p>
          <a:p>
            <a:endParaRPr lang="sv-SE" dirty="0"/>
          </a:p>
          <a:p>
            <a:endParaRPr lang="sv-SE" dirty="0"/>
          </a:p>
          <a:p>
            <a:endParaRPr lang="sv-SE" dirty="0"/>
          </a:p>
          <a:p>
            <a:endParaRPr lang="sv-SE" dirty="0"/>
          </a:p>
          <a:p>
            <a:endParaRPr lang="sv-SE" dirty="0"/>
          </a:p>
          <a:p>
            <a:endParaRPr lang="sv-SE"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41615" y="2481863"/>
            <a:ext cx="3068481" cy="29479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ruta 1"/>
          <p:cNvSpPr txBox="1"/>
          <p:nvPr/>
        </p:nvSpPr>
        <p:spPr>
          <a:xfrm>
            <a:off x="611560" y="1558533"/>
            <a:ext cx="1584176" cy="646331"/>
          </a:xfrm>
          <a:prstGeom prst="rect">
            <a:avLst/>
          </a:prstGeom>
          <a:noFill/>
        </p:spPr>
        <p:txBody>
          <a:bodyPr wrap="square" rtlCol="0">
            <a:spAutoFit/>
          </a:bodyPr>
          <a:lstStyle/>
          <a:p>
            <a:r>
              <a:rPr lang="sv-SE" dirty="0">
                <a:latin typeface="Comic Sans MS" panose="030F0702030302020204" pitchFamily="66" charset="0"/>
              </a:rPr>
              <a:t>Handledare LTU</a:t>
            </a:r>
          </a:p>
        </p:txBody>
      </p:sp>
      <p:sp>
        <p:nvSpPr>
          <p:cNvPr id="8" name="textruta 7"/>
          <p:cNvSpPr txBox="1"/>
          <p:nvPr/>
        </p:nvSpPr>
        <p:spPr>
          <a:xfrm>
            <a:off x="4355976" y="1556792"/>
            <a:ext cx="1872208" cy="646331"/>
          </a:xfrm>
          <a:prstGeom prst="rect">
            <a:avLst/>
          </a:prstGeom>
          <a:noFill/>
        </p:spPr>
        <p:txBody>
          <a:bodyPr wrap="square" rtlCol="0">
            <a:spAutoFit/>
          </a:bodyPr>
          <a:lstStyle/>
          <a:p>
            <a:r>
              <a:rPr lang="sv-SE" dirty="0">
                <a:latin typeface="Comic Sans MS" panose="030F0702030302020204" pitchFamily="66" charset="0"/>
              </a:rPr>
              <a:t>Handledare hos uppdragsgivare</a:t>
            </a:r>
          </a:p>
        </p:txBody>
      </p:sp>
      <p:sp>
        <p:nvSpPr>
          <p:cNvPr id="9" name="textruta 8"/>
          <p:cNvSpPr txBox="1"/>
          <p:nvPr/>
        </p:nvSpPr>
        <p:spPr>
          <a:xfrm>
            <a:off x="611560" y="2494637"/>
            <a:ext cx="1584176" cy="646331"/>
          </a:xfrm>
          <a:prstGeom prst="rect">
            <a:avLst/>
          </a:prstGeom>
          <a:noFill/>
        </p:spPr>
        <p:txBody>
          <a:bodyPr wrap="square" rtlCol="0">
            <a:spAutoFit/>
          </a:bodyPr>
          <a:lstStyle/>
          <a:p>
            <a:r>
              <a:rPr lang="sv-SE" dirty="0">
                <a:latin typeface="Comic Sans MS" panose="030F0702030302020204" pitchFamily="66" charset="0"/>
              </a:rPr>
              <a:t>Examinator LTU</a:t>
            </a:r>
          </a:p>
        </p:txBody>
      </p:sp>
      <p:sp>
        <p:nvSpPr>
          <p:cNvPr id="10" name="textruta 9"/>
          <p:cNvSpPr txBox="1"/>
          <p:nvPr/>
        </p:nvSpPr>
        <p:spPr>
          <a:xfrm>
            <a:off x="2627784" y="1558533"/>
            <a:ext cx="1296144" cy="923330"/>
          </a:xfrm>
          <a:prstGeom prst="rect">
            <a:avLst/>
          </a:prstGeom>
          <a:noFill/>
        </p:spPr>
        <p:txBody>
          <a:bodyPr wrap="square" rtlCol="0">
            <a:spAutoFit/>
          </a:bodyPr>
          <a:lstStyle/>
          <a:p>
            <a:r>
              <a:rPr lang="sv-SE" dirty="0">
                <a:latin typeface="Comic Sans MS" panose="030F0702030302020204" pitchFamily="66" charset="0"/>
              </a:rPr>
              <a:t>Andra exjobbare LTU</a:t>
            </a:r>
          </a:p>
        </p:txBody>
      </p:sp>
    </p:spTree>
    <p:extLst>
      <p:ext uri="{BB962C8B-B14F-4D97-AF65-F5344CB8AC3E}">
        <p14:creationId xmlns:p14="http://schemas.microsoft.com/office/powerpoint/2010/main" val="42892491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984000" y="-7345"/>
            <a:ext cx="2160000" cy="6986528"/>
          </a:xfrm>
          <a:prstGeom prst="rect">
            <a:avLst/>
          </a:prstGeom>
          <a:solidFill>
            <a:schemeClr val="bg2"/>
          </a:solidFill>
          <a:ln>
            <a:noFill/>
          </a:ln>
        </p:spPr>
        <p:txBody>
          <a:bodyPr wrap="square" rtlCol="0">
            <a:spAutoFit/>
          </a:bodyPr>
          <a:lstStyle/>
          <a:p>
            <a:endParaRPr lang="sv-SE" sz="1600" dirty="0"/>
          </a:p>
          <a:p>
            <a:endParaRPr lang="sv-SE" sz="1600" dirty="0"/>
          </a:p>
          <a:p>
            <a:endParaRPr lang="sv-SE" sz="1600" dirty="0"/>
          </a:p>
          <a:p>
            <a:endParaRPr lang="sv-SE" sz="1600" dirty="0"/>
          </a:p>
          <a:p>
            <a:endParaRPr lang="sv-SE" sz="1600" dirty="0"/>
          </a:p>
          <a:p>
            <a:endParaRPr lang="sv-SE" sz="1600" dirty="0"/>
          </a:p>
          <a:p>
            <a:endParaRPr lang="sv-SE" sz="1600" dirty="0"/>
          </a:p>
          <a:p>
            <a:endParaRPr lang="sv-SE" sz="1600" dirty="0"/>
          </a:p>
          <a:p>
            <a:endParaRPr lang="sv-SE" sz="1600" dirty="0"/>
          </a:p>
          <a:p>
            <a:endParaRPr lang="sv-SE" sz="1600" dirty="0"/>
          </a:p>
          <a:p>
            <a:endParaRPr lang="sv-SE" sz="1600" dirty="0"/>
          </a:p>
          <a:p>
            <a:endParaRPr lang="sv-SE" sz="1600" dirty="0"/>
          </a:p>
          <a:p>
            <a:endParaRPr lang="sv-SE" sz="1600" dirty="0"/>
          </a:p>
          <a:p>
            <a:endParaRPr lang="sv-SE" sz="1600" dirty="0"/>
          </a:p>
          <a:p>
            <a:endParaRPr lang="sv-SE" sz="1600" dirty="0"/>
          </a:p>
          <a:p>
            <a:endParaRPr lang="sv-SE" sz="1600" dirty="0"/>
          </a:p>
          <a:p>
            <a:endParaRPr lang="sv-SE" sz="1600" dirty="0"/>
          </a:p>
          <a:p>
            <a:endParaRPr lang="sv-SE" sz="1600" dirty="0"/>
          </a:p>
          <a:p>
            <a:endParaRPr lang="sv-SE" sz="1600" dirty="0"/>
          </a:p>
          <a:p>
            <a:endParaRPr lang="sv-SE" sz="1600" dirty="0"/>
          </a:p>
          <a:p>
            <a:endParaRPr lang="sv-SE" sz="1600" dirty="0"/>
          </a:p>
          <a:p>
            <a:endParaRPr lang="sv-SE" sz="1600" dirty="0"/>
          </a:p>
          <a:p>
            <a:endParaRPr lang="sv-SE" sz="1600" dirty="0"/>
          </a:p>
          <a:p>
            <a:endParaRPr lang="sv-SE" sz="1600" dirty="0"/>
          </a:p>
          <a:p>
            <a:endParaRPr lang="sv-SE" sz="1600" dirty="0"/>
          </a:p>
          <a:p>
            <a:endParaRPr lang="sv-SE" sz="1600" dirty="0"/>
          </a:p>
          <a:p>
            <a:endParaRPr lang="sv-SE" sz="1600" dirty="0"/>
          </a:p>
          <a:p>
            <a:endParaRPr lang="sv-SE" sz="1600" dirty="0"/>
          </a:p>
        </p:txBody>
      </p:sp>
      <p:sp>
        <p:nvSpPr>
          <p:cNvPr id="6" name="Rectangle 5"/>
          <p:cNvSpPr/>
          <p:nvPr/>
        </p:nvSpPr>
        <p:spPr>
          <a:xfrm>
            <a:off x="0" y="-7345"/>
            <a:ext cx="6984000" cy="6865345"/>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5" name="TextBox 4"/>
          <p:cNvSpPr txBox="1"/>
          <p:nvPr/>
        </p:nvSpPr>
        <p:spPr>
          <a:xfrm>
            <a:off x="389073" y="404664"/>
            <a:ext cx="6120680" cy="1200329"/>
          </a:xfrm>
          <a:prstGeom prst="rect">
            <a:avLst/>
          </a:prstGeom>
          <a:noFill/>
        </p:spPr>
        <p:txBody>
          <a:bodyPr wrap="square" rtlCol="0">
            <a:spAutoFit/>
          </a:bodyPr>
          <a:lstStyle/>
          <a:p>
            <a:r>
              <a:rPr lang="sv-SE" sz="2400" dirty="0">
                <a:latin typeface="+mj-lt"/>
              </a:rPr>
              <a:t>Metodmedvetenhet: </a:t>
            </a:r>
            <a:r>
              <a:rPr lang="sv-SE" sz="2400" dirty="0"/>
              <a:t>Men hur var det med det där inom parantes?</a:t>
            </a:r>
            <a:endParaRPr lang="sv-SE" sz="1050" dirty="0"/>
          </a:p>
          <a:p>
            <a:endParaRPr lang="sv-SE" sz="2400" dirty="0">
              <a:latin typeface="+mj-lt"/>
            </a:endParaRPr>
          </a:p>
        </p:txBody>
      </p:sp>
      <p:sp>
        <p:nvSpPr>
          <p:cNvPr id="7" name="TextBox 6"/>
          <p:cNvSpPr txBox="1"/>
          <p:nvPr/>
        </p:nvSpPr>
        <p:spPr>
          <a:xfrm>
            <a:off x="389072" y="1293723"/>
            <a:ext cx="6055135" cy="5324535"/>
          </a:xfrm>
          <a:prstGeom prst="rect">
            <a:avLst/>
          </a:prstGeom>
          <a:solidFill>
            <a:schemeClr val="bg1"/>
          </a:solidFill>
        </p:spPr>
        <p:txBody>
          <a:bodyPr wrap="square" rtlCol="0">
            <a:spAutoFit/>
          </a:bodyPr>
          <a:lstStyle/>
          <a:p>
            <a:endParaRPr lang="sv-SE" sz="2400" i="1" u="sng" dirty="0"/>
          </a:p>
          <a:p>
            <a:r>
              <a:rPr lang="sv-SE" sz="2400" i="1" u="sng" dirty="0"/>
              <a:t>Tre nivåer:</a:t>
            </a:r>
          </a:p>
          <a:p>
            <a:endParaRPr lang="sv-SE" sz="2400" dirty="0"/>
          </a:p>
          <a:p>
            <a:r>
              <a:rPr lang="sv-SE" sz="2800" b="1" dirty="0">
                <a:solidFill>
                  <a:srgbClr val="FF0000"/>
                </a:solidFill>
              </a:rPr>
              <a:t>(Vetenskapligt förhållningssätt)</a:t>
            </a:r>
          </a:p>
          <a:p>
            <a:pPr marL="285750" indent="-285750">
              <a:buFont typeface="Arial" panose="020B0604020202020204" pitchFamily="34" charset="0"/>
              <a:buChar char="•"/>
            </a:pPr>
            <a:endParaRPr lang="sv-SE" sz="2400" b="1" dirty="0"/>
          </a:p>
          <a:p>
            <a:pPr marL="285750" indent="-285750">
              <a:buFont typeface="Arial" panose="020B0604020202020204" pitchFamily="34" charset="0"/>
              <a:buChar char="•"/>
            </a:pPr>
            <a:r>
              <a:rPr lang="sv-SE" sz="2400" dirty="0"/>
              <a:t>Metodik</a:t>
            </a:r>
          </a:p>
          <a:p>
            <a:pPr marL="285750" indent="-285750">
              <a:buFont typeface="Arial" panose="020B0604020202020204" pitchFamily="34" charset="0"/>
              <a:buChar char="•"/>
            </a:pPr>
            <a:r>
              <a:rPr lang="sv-SE" sz="2400" dirty="0"/>
              <a:t>Metod(er)</a:t>
            </a:r>
          </a:p>
          <a:p>
            <a:pPr marL="285750" indent="-285750">
              <a:buFont typeface="Arial" panose="020B0604020202020204" pitchFamily="34" charset="0"/>
              <a:buChar char="•"/>
            </a:pPr>
            <a:r>
              <a:rPr lang="sv-SE" sz="2400" dirty="0"/>
              <a:t>Praktiskt tillvägagångssätt</a:t>
            </a:r>
          </a:p>
          <a:p>
            <a:endParaRPr lang="sv-SE" dirty="0"/>
          </a:p>
          <a:p>
            <a:endParaRPr lang="sv-SE" dirty="0"/>
          </a:p>
          <a:p>
            <a:endParaRPr lang="sv-SE" dirty="0"/>
          </a:p>
          <a:p>
            <a:endParaRPr lang="sv-SE" dirty="0"/>
          </a:p>
          <a:p>
            <a:endParaRPr lang="sv-SE" dirty="0"/>
          </a:p>
          <a:p>
            <a:endParaRPr lang="sv-SE" dirty="0"/>
          </a:p>
          <a:p>
            <a:endParaRPr lang="sv-SE" dirty="0"/>
          </a:p>
          <a:p>
            <a:endParaRPr lang="sv-SE" dirty="0"/>
          </a:p>
        </p:txBody>
      </p:sp>
    </p:spTree>
    <p:extLst>
      <p:ext uri="{BB962C8B-B14F-4D97-AF65-F5344CB8AC3E}">
        <p14:creationId xmlns:p14="http://schemas.microsoft.com/office/powerpoint/2010/main" val="14765382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984000" y="-27384"/>
            <a:ext cx="2160000" cy="6986528"/>
          </a:xfrm>
          <a:prstGeom prst="rect">
            <a:avLst/>
          </a:prstGeom>
          <a:solidFill>
            <a:schemeClr val="bg2"/>
          </a:solidFill>
          <a:ln>
            <a:noFill/>
          </a:ln>
        </p:spPr>
        <p:txBody>
          <a:bodyPr wrap="square" rtlCol="0">
            <a:spAutoFit/>
          </a:bodyPr>
          <a:lstStyle/>
          <a:p>
            <a:endParaRPr lang="sv-SE" sz="800" b="1" dirty="0"/>
          </a:p>
          <a:p>
            <a:endParaRPr lang="sv-SE" sz="800" b="1" dirty="0"/>
          </a:p>
          <a:p>
            <a:r>
              <a:rPr lang="sv-SE" sz="1600" b="1" dirty="0"/>
              <a:t>Ditt vetenskapliga förhållningssättet</a:t>
            </a:r>
            <a:r>
              <a:rPr lang="sv-SE" sz="1600" dirty="0"/>
              <a:t> är grunden för ditt val av metodik. Det bygger på de antaganden om verkligheten som du gör. </a:t>
            </a:r>
          </a:p>
          <a:p>
            <a:endParaRPr lang="sv-SE" sz="800" dirty="0"/>
          </a:p>
          <a:p>
            <a:r>
              <a:rPr lang="sv-SE" sz="1600" dirty="0"/>
              <a:t>Vi går bara mycket, mycket ytligt in på detta här och nu – men kom ihåg att du </a:t>
            </a:r>
            <a:r>
              <a:rPr lang="sv-SE" sz="1600" b="1" i="1" u="sng" dirty="0">
                <a:solidFill>
                  <a:srgbClr val="FF0000"/>
                </a:solidFill>
              </a:rPr>
              <a:t>kanske </a:t>
            </a:r>
            <a:r>
              <a:rPr lang="sv-SE" sz="1600" dirty="0"/>
              <a:t>måste ställa dig frågan när du drar upp riktlinjerna för ditt examensarbete!</a:t>
            </a:r>
          </a:p>
          <a:p>
            <a:endParaRPr lang="sv-SE" sz="800" dirty="0">
              <a:latin typeface="Bodoni MT" panose="02070603080606020203" pitchFamily="18" charset="0"/>
            </a:endParaRPr>
          </a:p>
          <a:p>
            <a:endParaRPr lang="sv-SE" sz="800" dirty="0">
              <a:latin typeface="Bodoni MT" panose="02070603080606020203" pitchFamily="18" charset="0"/>
            </a:endParaRPr>
          </a:p>
          <a:p>
            <a:endParaRPr lang="sv-SE" sz="800" dirty="0">
              <a:latin typeface="Bodoni MT" panose="02070603080606020203" pitchFamily="18" charset="0"/>
            </a:endParaRPr>
          </a:p>
          <a:p>
            <a:endParaRPr lang="sv-SE" sz="800" dirty="0">
              <a:latin typeface="Bodoni MT" panose="02070603080606020203" pitchFamily="18" charset="0"/>
            </a:endParaRPr>
          </a:p>
          <a:p>
            <a:endParaRPr lang="sv-SE" sz="800" dirty="0">
              <a:latin typeface="Bodoni MT" panose="02070603080606020203" pitchFamily="18" charset="0"/>
            </a:endParaRPr>
          </a:p>
          <a:p>
            <a:endParaRPr lang="sv-SE" sz="800" dirty="0">
              <a:latin typeface="Bodoni MT" panose="02070603080606020203" pitchFamily="18" charset="0"/>
            </a:endParaRPr>
          </a:p>
          <a:p>
            <a:endParaRPr lang="sv-SE" sz="800" dirty="0">
              <a:latin typeface="Bodoni MT" panose="02070603080606020203" pitchFamily="18" charset="0"/>
            </a:endParaRPr>
          </a:p>
          <a:p>
            <a:endParaRPr lang="sv-SE" sz="800" dirty="0">
              <a:latin typeface="Bodoni MT" panose="02070603080606020203" pitchFamily="18" charset="0"/>
            </a:endParaRPr>
          </a:p>
          <a:p>
            <a:endParaRPr lang="sv-SE" sz="800" dirty="0">
              <a:latin typeface="Bodoni MT" panose="02070603080606020203" pitchFamily="18" charset="0"/>
            </a:endParaRPr>
          </a:p>
          <a:p>
            <a:endParaRPr lang="sv-SE" sz="800" dirty="0">
              <a:latin typeface="Bodoni MT" panose="02070603080606020203" pitchFamily="18" charset="0"/>
            </a:endParaRPr>
          </a:p>
          <a:p>
            <a:endParaRPr lang="sv-SE" sz="800" dirty="0">
              <a:latin typeface="Bodoni MT" panose="02070603080606020203" pitchFamily="18" charset="0"/>
            </a:endParaRPr>
          </a:p>
          <a:p>
            <a:endParaRPr lang="sv-SE" sz="800" dirty="0">
              <a:latin typeface="Bodoni MT" panose="02070603080606020203" pitchFamily="18" charset="0"/>
            </a:endParaRPr>
          </a:p>
          <a:p>
            <a:endParaRPr lang="sv-SE" sz="800" dirty="0">
              <a:latin typeface="Bodoni MT" panose="02070603080606020203" pitchFamily="18" charset="0"/>
            </a:endParaRPr>
          </a:p>
          <a:p>
            <a:endParaRPr lang="sv-SE" sz="800" dirty="0">
              <a:latin typeface="Bodoni MT" panose="02070603080606020203" pitchFamily="18" charset="0"/>
            </a:endParaRPr>
          </a:p>
          <a:p>
            <a:endParaRPr lang="sv-SE" sz="800" dirty="0">
              <a:latin typeface="Bodoni MT" panose="02070603080606020203" pitchFamily="18" charset="0"/>
            </a:endParaRPr>
          </a:p>
          <a:p>
            <a:endParaRPr lang="sv-SE" sz="800" dirty="0">
              <a:latin typeface="Bodoni MT" panose="02070603080606020203" pitchFamily="18" charset="0"/>
            </a:endParaRPr>
          </a:p>
          <a:p>
            <a:endParaRPr lang="sv-SE" sz="800" dirty="0">
              <a:latin typeface="Bodoni MT" panose="02070603080606020203" pitchFamily="18" charset="0"/>
            </a:endParaRPr>
          </a:p>
          <a:p>
            <a:endParaRPr lang="sv-SE" sz="800" dirty="0">
              <a:latin typeface="Bodoni MT" panose="02070603080606020203" pitchFamily="18" charset="0"/>
            </a:endParaRPr>
          </a:p>
          <a:p>
            <a:endParaRPr lang="sv-SE" sz="800" dirty="0">
              <a:latin typeface="Bodoni MT" panose="02070603080606020203" pitchFamily="18" charset="0"/>
            </a:endParaRPr>
          </a:p>
          <a:p>
            <a:pPr algn="ctr"/>
            <a:r>
              <a:rPr lang="sv-SE" sz="1600" dirty="0"/>
              <a:t>Men inte jag!</a:t>
            </a:r>
            <a:endParaRPr lang="sv-SE" sz="800" dirty="0">
              <a:latin typeface="Bodoni MT" panose="02070603080606020203" pitchFamily="18" charset="0"/>
            </a:endParaRPr>
          </a:p>
          <a:p>
            <a:endParaRPr lang="sv-SE" sz="800" dirty="0">
              <a:latin typeface="Bodoni MT" panose="02070603080606020203" pitchFamily="18" charset="0"/>
            </a:endParaRPr>
          </a:p>
          <a:p>
            <a:endParaRPr lang="sv-SE" sz="800" dirty="0">
              <a:latin typeface="Bodoni MT" panose="02070603080606020203" pitchFamily="18" charset="0"/>
            </a:endParaRPr>
          </a:p>
        </p:txBody>
      </p:sp>
      <p:sp>
        <p:nvSpPr>
          <p:cNvPr id="6" name="Rectangle 5"/>
          <p:cNvSpPr/>
          <p:nvPr/>
        </p:nvSpPr>
        <p:spPr>
          <a:xfrm>
            <a:off x="0" y="-7345"/>
            <a:ext cx="6984000" cy="6865345"/>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5" name="TextBox 4"/>
          <p:cNvSpPr txBox="1"/>
          <p:nvPr/>
        </p:nvSpPr>
        <p:spPr>
          <a:xfrm>
            <a:off x="389073" y="404664"/>
            <a:ext cx="6120680" cy="461665"/>
          </a:xfrm>
          <a:prstGeom prst="rect">
            <a:avLst/>
          </a:prstGeom>
          <a:noFill/>
        </p:spPr>
        <p:txBody>
          <a:bodyPr wrap="square" rtlCol="0">
            <a:spAutoFit/>
          </a:bodyPr>
          <a:lstStyle/>
          <a:p>
            <a:r>
              <a:rPr lang="sv-SE" altLang="sv-SE" sz="2400" dirty="0"/>
              <a:t>Super-kortaste kursen i vetenskapsteori</a:t>
            </a:r>
            <a:endParaRPr lang="sv-SE" sz="2400" dirty="0">
              <a:latin typeface="+mj-lt"/>
            </a:endParaRPr>
          </a:p>
        </p:txBody>
      </p:sp>
      <p:sp>
        <p:nvSpPr>
          <p:cNvPr id="7" name="TextBox 6"/>
          <p:cNvSpPr txBox="1"/>
          <p:nvPr/>
        </p:nvSpPr>
        <p:spPr>
          <a:xfrm>
            <a:off x="539552" y="1340768"/>
            <a:ext cx="5832648" cy="5139869"/>
          </a:xfrm>
          <a:prstGeom prst="rect">
            <a:avLst/>
          </a:prstGeom>
          <a:solidFill>
            <a:schemeClr val="bg1"/>
          </a:solidFill>
        </p:spPr>
        <p:txBody>
          <a:bodyPr wrap="square" rtlCol="0">
            <a:spAutoFit/>
          </a:bodyPr>
          <a:lstStyle/>
          <a:p>
            <a:pPr>
              <a:defRPr/>
            </a:pPr>
            <a:r>
              <a:rPr lang="sv-SE" dirty="0"/>
              <a:t>Läran om </a:t>
            </a:r>
            <a:r>
              <a:rPr lang="sv-SE" b="1" dirty="0"/>
              <a:t>det som är </a:t>
            </a:r>
            <a:r>
              <a:rPr lang="sv-SE" dirty="0"/>
              <a:t>(Världssyn, ontologi)</a:t>
            </a:r>
          </a:p>
          <a:p>
            <a:pPr>
              <a:defRPr/>
            </a:pPr>
            <a:r>
              <a:rPr lang="sv-SE" dirty="0"/>
              <a:t>Läran om </a:t>
            </a:r>
            <a:r>
              <a:rPr lang="sv-SE" b="1" dirty="0"/>
              <a:t>vetandet</a:t>
            </a:r>
            <a:r>
              <a:rPr lang="sv-SE" dirty="0"/>
              <a:t> (Kunskapssyn, epistemologi)</a:t>
            </a:r>
          </a:p>
          <a:p>
            <a:pPr>
              <a:defRPr/>
            </a:pPr>
            <a:endParaRPr lang="sv-SE" u="sng" dirty="0"/>
          </a:p>
          <a:p>
            <a:pPr>
              <a:defRPr/>
            </a:pPr>
            <a:r>
              <a:rPr lang="sv-SE" u="sng" dirty="0"/>
              <a:t>Vi kan ha olika syn på </a:t>
            </a:r>
          </a:p>
          <a:p>
            <a:pPr marL="342900" indent="-342900">
              <a:buAutoNum type="alphaLcParenR"/>
              <a:defRPr/>
            </a:pPr>
            <a:r>
              <a:rPr lang="sv-SE" dirty="0"/>
              <a:t>beroendet mellan verkligheten och betraktaren och </a:t>
            </a:r>
          </a:p>
          <a:p>
            <a:pPr marL="342900" indent="-342900">
              <a:buAutoNum type="alphaLcParenR"/>
              <a:defRPr/>
            </a:pPr>
            <a:r>
              <a:rPr lang="sv-SE" dirty="0"/>
              <a:t>hur verkligheten kan studeras och vilka kunskaper vi kan ha om verkligheten</a:t>
            </a:r>
          </a:p>
          <a:p>
            <a:pPr marL="400050" lvl="1" indent="0">
              <a:buFontTx/>
              <a:buNone/>
              <a:defRPr/>
            </a:pPr>
            <a:endParaRPr lang="sv-SE" dirty="0"/>
          </a:p>
          <a:p>
            <a:pPr marL="400050" lvl="1" indent="0">
              <a:buFontTx/>
              <a:buNone/>
              <a:defRPr/>
            </a:pPr>
            <a:endParaRPr lang="sv-SE" dirty="0"/>
          </a:p>
          <a:p>
            <a:pPr marL="400050" lvl="1" indent="0">
              <a:buFontTx/>
              <a:buNone/>
              <a:defRPr/>
            </a:pPr>
            <a:endParaRPr lang="sv-SE" dirty="0"/>
          </a:p>
          <a:p>
            <a:pPr algn="ctr">
              <a:defRPr/>
            </a:pPr>
            <a:r>
              <a:rPr lang="sv-SE" sz="4000" dirty="0">
                <a:solidFill>
                  <a:schemeClr val="tx2">
                    <a:lumMod val="75000"/>
                  </a:schemeClr>
                </a:solidFill>
              </a:rPr>
              <a:t>Objektiv vs Subjektiv</a:t>
            </a:r>
          </a:p>
          <a:p>
            <a:pPr algn="ctr">
              <a:defRPr/>
            </a:pPr>
            <a:endParaRPr lang="sv-SE" dirty="0">
              <a:solidFill>
                <a:schemeClr val="accent2"/>
              </a:solidFill>
            </a:endParaRPr>
          </a:p>
          <a:p>
            <a:pPr algn="ctr">
              <a:defRPr/>
            </a:pPr>
            <a:r>
              <a:rPr lang="sv-SE" i="1" dirty="0">
                <a:solidFill>
                  <a:schemeClr val="tx2">
                    <a:lumMod val="75000"/>
                  </a:schemeClr>
                </a:solidFill>
              </a:rPr>
              <a:t>Det påverkar hur vi lägger upp vår studie, vilka metodval vi gör och hur vi ser på hur vi uppnår ”god kvalitet”. </a:t>
            </a:r>
          </a:p>
          <a:p>
            <a:pPr algn="ctr">
              <a:defRPr/>
            </a:pPr>
            <a:endParaRPr lang="sv-SE" i="1" dirty="0">
              <a:solidFill>
                <a:schemeClr val="tx2">
                  <a:lumMod val="75000"/>
                </a:schemeClr>
              </a:solidFill>
            </a:endParaRPr>
          </a:p>
          <a:p>
            <a:pPr algn="ctr">
              <a:defRPr/>
            </a:pPr>
            <a:endParaRPr lang="sv-SE" i="1" dirty="0">
              <a:solidFill>
                <a:schemeClr val="tx2">
                  <a:lumMod val="75000"/>
                </a:schemeClr>
              </a:solidFill>
            </a:endParaRPr>
          </a:p>
          <a:p>
            <a:pPr algn="ctr">
              <a:defRPr/>
            </a:pPr>
            <a:endParaRPr lang="sv-SE" i="1" dirty="0">
              <a:solidFill>
                <a:schemeClr val="tx2">
                  <a:lumMod val="75000"/>
                </a:schemeClr>
              </a:solidFill>
            </a:endParaRPr>
          </a:p>
        </p:txBody>
      </p:sp>
      <p:pic>
        <p:nvPicPr>
          <p:cNvPr id="2050" name="Picture 2"/>
          <p:cNvPicPr>
            <a:picLocks noChangeAspect="1" noChangeArrowheads="1"/>
          </p:cNvPicPr>
          <p:nvPr/>
        </p:nvPicPr>
        <p:blipFill rotWithShape="1">
          <a:blip r:embed="rId2">
            <a:extLst>
              <a:ext uri="{BEBA8EAE-BF5A-486C-A8C5-ECC9F3942E4B}">
                <a14:imgProps xmlns:a14="http://schemas.microsoft.com/office/drawing/2010/main">
                  <a14:imgLayer r:embed="rId3">
                    <a14:imgEffect>
                      <a14:artisticPencilGrayscale/>
                    </a14:imgEffect>
                  </a14:imgLayer>
                </a14:imgProps>
              </a:ext>
              <a:ext uri="{28A0092B-C50C-407E-A947-70E740481C1C}">
                <a14:useLocalDpi xmlns:a14="http://schemas.microsoft.com/office/drawing/2010/main" val="0"/>
              </a:ext>
            </a:extLst>
          </a:blip>
          <a:srcRect b="10706"/>
          <a:stretch/>
        </p:blipFill>
        <p:spPr bwMode="auto">
          <a:xfrm>
            <a:off x="7380312" y="4553747"/>
            <a:ext cx="1303586" cy="17555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997156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984000" y="-7345"/>
            <a:ext cx="2160000" cy="6986528"/>
          </a:xfrm>
          <a:prstGeom prst="rect">
            <a:avLst/>
          </a:prstGeom>
          <a:solidFill>
            <a:schemeClr val="bg2"/>
          </a:solidFill>
          <a:ln>
            <a:noFill/>
          </a:ln>
        </p:spPr>
        <p:txBody>
          <a:bodyPr wrap="square" rtlCol="0">
            <a:spAutoFit/>
          </a:bodyPr>
          <a:lstStyle/>
          <a:p>
            <a:endParaRPr lang="sv-SE" sz="1600" dirty="0"/>
          </a:p>
          <a:p>
            <a:endParaRPr lang="sv-SE" sz="1600" dirty="0"/>
          </a:p>
          <a:p>
            <a:endParaRPr lang="sv-SE" sz="1600" dirty="0"/>
          </a:p>
          <a:p>
            <a:endParaRPr lang="sv-SE" sz="1600" dirty="0"/>
          </a:p>
          <a:p>
            <a:endParaRPr lang="sv-SE" sz="1600" dirty="0"/>
          </a:p>
          <a:p>
            <a:endParaRPr lang="sv-SE" sz="1600" dirty="0"/>
          </a:p>
          <a:p>
            <a:endParaRPr lang="sv-SE" sz="1600" dirty="0"/>
          </a:p>
          <a:p>
            <a:endParaRPr lang="sv-SE" sz="1600" dirty="0"/>
          </a:p>
          <a:p>
            <a:endParaRPr lang="sv-SE" sz="1600" dirty="0"/>
          </a:p>
          <a:p>
            <a:endParaRPr lang="sv-SE" sz="1600" dirty="0"/>
          </a:p>
          <a:p>
            <a:endParaRPr lang="sv-SE" sz="1600" dirty="0"/>
          </a:p>
          <a:p>
            <a:endParaRPr lang="sv-SE" sz="1600" dirty="0"/>
          </a:p>
          <a:p>
            <a:endParaRPr lang="sv-SE" sz="1600" dirty="0"/>
          </a:p>
          <a:p>
            <a:endParaRPr lang="sv-SE" sz="1600" dirty="0"/>
          </a:p>
          <a:p>
            <a:endParaRPr lang="sv-SE" sz="1600" dirty="0"/>
          </a:p>
          <a:p>
            <a:endParaRPr lang="sv-SE" sz="1600" dirty="0"/>
          </a:p>
          <a:p>
            <a:endParaRPr lang="sv-SE" sz="1600" dirty="0"/>
          </a:p>
          <a:p>
            <a:endParaRPr lang="sv-SE" sz="1600" dirty="0"/>
          </a:p>
          <a:p>
            <a:endParaRPr lang="sv-SE" sz="1600" dirty="0"/>
          </a:p>
          <a:p>
            <a:endParaRPr lang="sv-SE" sz="1600" dirty="0"/>
          </a:p>
          <a:p>
            <a:endParaRPr lang="sv-SE" sz="1600" dirty="0"/>
          </a:p>
          <a:p>
            <a:endParaRPr lang="sv-SE" sz="1600" dirty="0"/>
          </a:p>
          <a:p>
            <a:endParaRPr lang="sv-SE" sz="1600" dirty="0"/>
          </a:p>
          <a:p>
            <a:endParaRPr lang="sv-SE" sz="1600" dirty="0"/>
          </a:p>
          <a:p>
            <a:endParaRPr lang="sv-SE" sz="1600" dirty="0"/>
          </a:p>
          <a:p>
            <a:endParaRPr lang="sv-SE" sz="1600" dirty="0"/>
          </a:p>
          <a:p>
            <a:endParaRPr lang="sv-SE" sz="1600" dirty="0"/>
          </a:p>
          <a:p>
            <a:endParaRPr lang="sv-SE" sz="1600" dirty="0"/>
          </a:p>
        </p:txBody>
      </p:sp>
      <p:sp>
        <p:nvSpPr>
          <p:cNvPr id="6" name="Rectangle 5"/>
          <p:cNvSpPr/>
          <p:nvPr/>
        </p:nvSpPr>
        <p:spPr>
          <a:xfrm>
            <a:off x="0" y="-7345"/>
            <a:ext cx="6984000" cy="6865345"/>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5" name="TextBox 4"/>
          <p:cNvSpPr txBox="1"/>
          <p:nvPr/>
        </p:nvSpPr>
        <p:spPr>
          <a:xfrm>
            <a:off x="107504" y="404664"/>
            <a:ext cx="6840760" cy="461665"/>
          </a:xfrm>
          <a:prstGeom prst="rect">
            <a:avLst/>
          </a:prstGeom>
          <a:noFill/>
        </p:spPr>
        <p:txBody>
          <a:bodyPr wrap="square" rtlCol="0">
            <a:spAutoFit/>
          </a:bodyPr>
          <a:lstStyle/>
          <a:p>
            <a:r>
              <a:rPr lang="sv-SE" sz="2400" dirty="0">
                <a:latin typeface="+mj-lt"/>
              </a:rPr>
              <a:t>Stringens och noggrannhet – men med olika metoder</a:t>
            </a:r>
          </a:p>
        </p:txBody>
      </p:sp>
      <p:sp>
        <p:nvSpPr>
          <p:cNvPr id="7" name="TextBox 6"/>
          <p:cNvSpPr txBox="1"/>
          <p:nvPr/>
        </p:nvSpPr>
        <p:spPr>
          <a:xfrm>
            <a:off x="389073" y="1332849"/>
            <a:ext cx="6415175" cy="5232202"/>
          </a:xfrm>
          <a:prstGeom prst="rect">
            <a:avLst/>
          </a:prstGeom>
          <a:solidFill>
            <a:schemeClr val="bg1"/>
          </a:solidFill>
        </p:spPr>
        <p:txBody>
          <a:bodyPr wrap="square" rtlCol="0">
            <a:spAutoFit/>
          </a:bodyPr>
          <a:lstStyle/>
          <a:p>
            <a:endParaRPr lang="sv-SE" i="1" dirty="0"/>
          </a:p>
          <a:p>
            <a:r>
              <a:rPr lang="sv-SE" dirty="0"/>
              <a:t>		</a:t>
            </a:r>
          </a:p>
          <a:p>
            <a:endParaRPr lang="sv-SE" dirty="0"/>
          </a:p>
          <a:p>
            <a:endParaRPr lang="sv-SE" dirty="0"/>
          </a:p>
          <a:p>
            <a:endParaRPr lang="sv-SE" dirty="0"/>
          </a:p>
          <a:p>
            <a:endParaRPr lang="sv-SE" dirty="0"/>
          </a:p>
          <a:p>
            <a:endParaRPr lang="sv-SE" dirty="0"/>
          </a:p>
          <a:p>
            <a:endParaRPr lang="sv-SE" dirty="0"/>
          </a:p>
          <a:p>
            <a:endParaRPr lang="sv-SE" dirty="0"/>
          </a:p>
          <a:p>
            <a:endParaRPr lang="sv-SE" dirty="0"/>
          </a:p>
          <a:p>
            <a:endParaRPr lang="sv-SE" sz="1400" dirty="0">
              <a:hlinkClick r:id="rId3"/>
            </a:endParaRPr>
          </a:p>
          <a:p>
            <a:r>
              <a:rPr lang="sv-SE" sz="1400" dirty="0">
                <a:hlinkClick r:id="rId3"/>
              </a:rPr>
              <a:t>http://www.svet.lu.se/documents/vt2010_stvb02_polteori3.pdf</a:t>
            </a:r>
            <a:endParaRPr lang="sv-SE" sz="1400" dirty="0"/>
          </a:p>
          <a:p>
            <a:r>
              <a:rPr lang="sv-SE" dirty="0"/>
              <a:t>	</a:t>
            </a:r>
          </a:p>
          <a:p>
            <a:endParaRPr lang="sv-SE" dirty="0"/>
          </a:p>
          <a:p>
            <a:endParaRPr lang="sv-SE" dirty="0"/>
          </a:p>
          <a:p>
            <a:endParaRPr lang="sv-SE" dirty="0"/>
          </a:p>
          <a:p>
            <a:endParaRPr lang="sv-SE" dirty="0"/>
          </a:p>
          <a:p>
            <a:endParaRPr lang="sv-SE" dirty="0"/>
          </a:p>
          <a:p>
            <a:endParaRPr lang="sv-SE" dirty="0"/>
          </a:p>
        </p:txBody>
      </p:sp>
      <p:pic>
        <p:nvPicPr>
          <p:cNvPr id="2050"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6008" t="7122" r="2790" b="6753"/>
          <a:stretch/>
        </p:blipFill>
        <p:spPr bwMode="auto">
          <a:xfrm>
            <a:off x="413830" y="1700808"/>
            <a:ext cx="6280727" cy="24938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296831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984000" y="-7345"/>
            <a:ext cx="2160000" cy="6986528"/>
          </a:xfrm>
          <a:prstGeom prst="rect">
            <a:avLst/>
          </a:prstGeom>
          <a:solidFill>
            <a:schemeClr val="bg2"/>
          </a:solidFill>
          <a:ln>
            <a:noFill/>
          </a:ln>
        </p:spPr>
        <p:txBody>
          <a:bodyPr wrap="square" rtlCol="0">
            <a:spAutoFit/>
          </a:bodyPr>
          <a:lstStyle/>
          <a:p>
            <a:endParaRPr lang="sv-SE" sz="1600" dirty="0">
              <a:latin typeface="Bodoni MT" panose="02070603080606020203" pitchFamily="18" charset="0"/>
            </a:endParaRPr>
          </a:p>
          <a:p>
            <a:endParaRPr lang="sv-SE" sz="1600" dirty="0"/>
          </a:p>
          <a:p>
            <a:r>
              <a:rPr lang="sv-SE" sz="1600" dirty="0"/>
              <a:t>Metod 2: </a:t>
            </a:r>
            <a:r>
              <a:rPr lang="sv-SE" sz="1600" b="1" dirty="0">
                <a:solidFill>
                  <a:srgbClr val="FF0000"/>
                </a:solidFill>
              </a:rPr>
              <a:t>Kvalitativa</a:t>
            </a:r>
            <a:r>
              <a:rPr lang="sv-SE" sz="1600" dirty="0"/>
              <a:t> metoder (intervjuer, fältstudier)</a:t>
            </a:r>
          </a:p>
          <a:p>
            <a:endParaRPr lang="sv-SE" sz="1600" dirty="0"/>
          </a:p>
          <a:p>
            <a:r>
              <a:rPr lang="sv-SE" sz="1600" dirty="0"/>
              <a:t>Metod 3: </a:t>
            </a:r>
            <a:r>
              <a:rPr lang="sv-SE" sz="1600" b="1" dirty="0">
                <a:solidFill>
                  <a:srgbClr val="FF0000"/>
                </a:solidFill>
              </a:rPr>
              <a:t>Kvantitativa</a:t>
            </a:r>
            <a:r>
              <a:rPr lang="sv-SE" sz="1600" dirty="0"/>
              <a:t> metoder (enkäter, undersökningar)</a:t>
            </a:r>
          </a:p>
          <a:p>
            <a:endParaRPr lang="sv-SE" sz="1600" dirty="0"/>
          </a:p>
          <a:p>
            <a:endParaRPr lang="sv-SE" sz="1600" dirty="0"/>
          </a:p>
          <a:p>
            <a:endParaRPr lang="sv-SE" sz="1600" dirty="0"/>
          </a:p>
          <a:p>
            <a:r>
              <a:rPr lang="sv-SE" sz="1600" dirty="0">
                <a:latin typeface="Bodoni MT" panose="02070603080606020203" pitchFamily="18" charset="0"/>
              </a:rPr>
              <a:t>”In i labbet” – fokus experimentell design och simulering!</a:t>
            </a:r>
          </a:p>
          <a:p>
            <a:endParaRPr lang="sv-SE" sz="1600" dirty="0"/>
          </a:p>
          <a:p>
            <a:r>
              <a:rPr lang="sv-SE" sz="1600" dirty="0"/>
              <a:t>Metod 4: </a:t>
            </a:r>
            <a:r>
              <a:rPr lang="sv-SE" sz="1600" b="1" dirty="0">
                <a:solidFill>
                  <a:srgbClr val="FF0000"/>
                </a:solidFill>
              </a:rPr>
              <a:t>Experiment och simuleringar</a:t>
            </a:r>
            <a:r>
              <a:rPr lang="sv-SE" sz="1600" dirty="0"/>
              <a:t> (labbförsök, beräkningar)</a:t>
            </a: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p:txBody>
      </p:sp>
      <p:sp>
        <p:nvSpPr>
          <p:cNvPr id="6" name="Rectangle 5"/>
          <p:cNvSpPr/>
          <p:nvPr/>
        </p:nvSpPr>
        <p:spPr>
          <a:xfrm>
            <a:off x="0" y="-7345"/>
            <a:ext cx="6984000" cy="6865345"/>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5" name="TextBox 4"/>
          <p:cNvSpPr txBox="1"/>
          <p:nvPr/>
        </p:nvSpPr>
        <p:spPr>
          <a:xfrm>
            <a:off x="389073" y="404664"/>
            <a:ext cx="6120680" cy="461665"/>
          </a:xfrm>
          <a:prstGeom prst="rect">
            <a:avLst/>
          </a:prstGeom>
          <a:noFill/>
        </p:spPr>
        <p:txBody>
          <a:bodyPr wrap="square" rtlCol="0">
            <a:spAutoFit/>
          </a:bodyPr>
          <a:lstStyle/>
          <a:p>
            <a:r>
              <a:rPr lang="sv-SE" sz="2400" dirty="0">
                <a:latin typeface="+mj-lt"/>
              </a:rPr>
              <a:t>Utanför labbet…</a:t>
            </a:r>
          </a:p>
        </p:txBody>
      </p:sp>
      <p:sp>
        <p:nvSpPr>
          <p:cNvPr id="7" name="TextBox 6"/>
          <p:cNvSpPr txBox="1"/>
          <p:nvPr/>
        </p:nvSpPr>
        <p:spPr>
          <a:xfrm>
            <a:off x="323528" y="1268760"/>
            <a:ext cx="6408712" cy="4524315"/>
          </a:xfrm>
          <a:prstGeom prst="rect">
            <a:avLst/>
          </a:prstGeom>
          <a:solidFill>
            <a:schemeClr val="bg1"/>
          </a:solidFill>
        </p:spPr>
        <p:txBody>
          <a:bodyPr wrap="square" rtlCol="0">
            <a:spAutoFit/>
          </a:bodyPr>
          <a:lstStyle/>
          <a:p>
            <a:endParaRPr lang="sv-SE" i="1" dirty="0"/>
          </a:p>
          <a:p>
            <a:endParaRPr lang="sv-SE" i="1" dirty="0"/>
          </a:p>
          <a:p>
            <a:endParaRPr lang="sv-SE" i="1" dirty="0"/>
          </a:p>
          <a:p>
            <a:endParaRPr lang="sv-SE" i="1" dirty="0"/>
          </a:p>
          <a:p>
            <a:endParaRPr lang="sv-SE" i="1" dirty="0"/>
          </a:p>
          <a:p>
            <a:endParaRPr lang="sv-SE" i="1" dirty="0"/>
          </a:p>
          <a:p>
            <a:endParaRPr lang="sv-SE" i="1" dirty="0"/>
          </a:p>
          <a:p>
            <a:endParaRPr lang="sv-SE" i="1" dirty="0"/>
          </a:p>
          <a:p>
            <a:endParaRPr lang="sv-SE" dirty="0"/>
          </a:p>
          <a:p>
            <a:endParaRPr lang="sv-SE" dirty="0"/>
          </a:p>
          <a:p>
            <a:endParaRPr lang="sv-SE" dirty="0"/>
          </a:p>
          <a:p>
            <a:endParaRPr lang="sv-SE" dirty="0"/>
          </a:p>
          <a:p>
            <a:endParaRPr lang="sv-SE" dirty="0"/>
          </a:p>
          <a:p>
            <a:endParaRPr lang="sv-SE" dirty="0"/>
          </a:p>
          <a:p>
            <a:endParaRPr lang="sv-SE" dirty="0"/>
          </a:p>
          <a:p>
            <a:endParaRPr lang="sv-SE" dirty="0"/>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9508" y="1412776"/>
            <a:ext cx="6310724" cy="34681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159678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984000" y="-7345"/>
            <a:ext cx="2160000" cy="6986528"/>
          </a:xfrm>
          <a:prstGeom prst="rect">
            <a:avLst/>
          </a:prstGeom>
          <a:solidFill>
            <a:schemeClr val="bg2"/>
          </a:solidFill>
          <a:ln>
            <a:noFill/>
          </a:ln>
        </p:spPr>
        <p:txBody>
          <a:bodyPr wrap="square" rtlCol="0">
            <a:spAutoFit/>
          </a:bodyPr>
          <a:lstStyle/>
          <a:p>
            <a:endParaRPr lang="sv-SE" sz="1600" dirty="0">
              <a:latin typeface="Bodoni MT" panose="02070603080606020203" pitchFamily="18" charset="0"/>
            </a:endParaRPr>
          </a:p>
          <a:p>
            <a:pPr marL="285750" indent="-285750">
              <a:buFontTx/>
              <a:buChar char="-"/>
            </a:pPr>
            <a:r>
              <a:rPr lang="sv-SE" sz="1600" dirty="0">
                <a:latin typeface="Bodoni MT" panose="02070603080606020203" pitchFamily="18" charset="0"/>
              </a:rPr>
              <a:t>Enkät</a:t>
            </a:r>
          </a:p>
          <a:p>
            <a:pPr marL="285750" indent="-285750">
              <a:buFontTx/>
              <a:buChar char="-"/>
            </a:pPr>
            <a:endParaRPr lang="sv-SE" sz="1600" dirty="0">
              <a:latin typeface="Bodoni MT" panose="02070603080606020203" pitchFamily="18" charset="0"/>
            </a:endParaRPr>
          </a:p>
          <a:p>
            <a:pPr marL="285750" indent="-285750">
              <a:buFontTx/>
              <a:buChar char="-"/>
            </a:pPr>
            <a:r>
              <a:rPr lang="sv-SE" sz="1600" dirty="0">
                <a:latin typeface="Bodoni MT" panose="02070603080606020203" pitchFamily="18" charset="0"/>
              </a:rPr>
              <a:t>Intervju</a:t>
            </a:r>
          </a:p>
          <a:p>
            <a:pPr marL="285750" indent="-285750">
              <a:buFontTx/>
              <a:buChar char="-"/>
            </a:pPr>
            <a:endParaRPr lang="sv-SE" sz="1600" dirty="0">
              <a:latin typeface="Bodoni MT" panose="02070603080606020203" pitchFamily="18" charset="0"/>
            </a:endParaRPr>
          </a:p>
          <a:p>
            <a:pPr marL="285750" indent="-285750">
              <a:buFontTx/>
              <a:buChar char="-"/>
            </a:pPr>
            <a:r>
              <a:rPr lang="sv-SE" sz="1600" dirty="0">
                <a:latin typeface="Bodoni MT" panose="02070603080606020203" pitchFamily="18" charset="0"/>
              </a:rPr>
              <a:t>Workshop</a:t>
            </a:r>
          </a:p>
          <a:p>
            <a:pPr marL="285750" indent="-285750">
              <a:buFontTx/>
              <a:buChar char="-"/>
            </a:pPr>
            <a:endParaRPr lang="sv-SE" sz="1600" dirty="0">
              <a:latin typeface="Bodoni MT" panose="02070603080606020203" pitchFamily="18" charset="0"/>
            </a:endParaRPr>
          </a:p>
          <a:p>
            <a:pPr marL="285750" indent="-285750">
              <a:buFontTx/>
              <a:buChar char="-"/>
            </a:pPr>
            <a:r>
              <a:rPr lang="sv-SE" sz="1600" dirty="0">
                <a:latin typeface="Bodoni MT" panose="02070603080606020203" pitchFamily="18" charset="0"/>
              </a:rPr>
              <a:t>”Experiment”</a:t>
            </a:r>
          </a:p>
          <a:p>
            <a:pPr marL="285750" indent="-285750">
              <a:buFontTx/>
              <a:buChar char="-"/>
            </a:pPr>
            <a:endParaRPr lang="sv-SE" sz="1600" dirty="0">
              <a:latin typeface="Bodoni MT" panose="02070603080606020203" pitchFamily="18" charset="0"/>
            </a:endParaRPr>
          </a:p>
          <a:p>
            <a:pPr marL="285750" indent="-285750">
              <a:buFontTx/>
              <a:buChar char="-"/>
            </a:pPr>
            <a:r>
              <a:rPr lang="sv-SE" sz="1600" dirty="0">
                <a:latin typeface="Bodoni MT" panose="02070603080606020203" pitchFamily="18" charset="0"/>
              </a:rPr>
              <a:t>Observation</a:t>
            </a: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p:txBody>
      </p:sp>
      <p:sp>
        <p:nvSpPr>
          <p:cNvPr id="6" name="Rectangle 5"/>
          <p:cNvSpPr/>
          <p:nvPr/>
        </p:nvSpPr>
        <p:spPr>
          <a:xfrm>
            <a:off x="0" y="-7345"/>
            <a:ext cx="6984000" cy="6865345"/>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5" name="TextBox 4"/>
          <p:cNvSpPr txBox="1"/>
          <p:nvPr/>
        </p:nvSpPr>
        <p:spPr>
          <a:xfrm>
            <a:off x="389073" y="404664"/>
            <a:ext cx="6120680" cy="461665"/>
          </a:xfrm>
          <a:prstGeom prst="rect">
            <a:avLst/>
          </a:prstGeom>
          <a:noFill/>
        </p:spPr>
        <p:txBody>
          <a:bodyPr wrap="square" rtlCol="0">
            <a:spAutoFit/>
          </a:bodyPr>
          <a:lstStyle/>
          <a:p>
            <a:r>
              <a:rPr lang="sv-SE" sz="2400" dirty="0">
                <a:latin typeface="+mj-lt"/>
              </a:rPr>
              <a:t>Exempel på metoder</a:t>
            </a:r>
          </a:p>
        </p:txBody>
      </p:sp>
      <p:sp>
        <p:nvSpPr>
          <p:cNvPr id="7" name="TextBox 6"/>
          <p:cNvSpPr txBox="1"/>
          <p:nvPr/>
        </p:nvSpPr>
        <p:spPr>
          <a:xfrm>
            <a:off x="323528" y="1268760"/>
            <a:ext cx="6408712" cy="4524315"/>
          </a:xfrm>
          <a:prstGeom prst="rect">
            <a:avLst/>
          </a:prstGeom>
          <a:solidFill>
            <a:schemeClr val="bg1"/>
          </a:solidFill>
        </p:spPr>
        <p:txBody>
          <a:bodyPr wrap="square" rtlCol="0">
            <a:spAutoFit/>
          </a:bodyPr>
          <a:lstStyle/>
          <a:p>
            <a:endParaRPr lang="sv-SE" i="1" dirty="0"/>
          </a:p>
          <a:p>
            <a:endParaRPr lang="sv-SE" i="1" dirty="0"/>
          </a:p>
          <a:p>
            <a:endParaRPr lang="sv-SE" i="1" dirty="0"/>
          </a:p>
          <a:p>
            <a:endParaRPr lang="sv-SE" i="1" dirty="0"/>
          </a:p>
          <a:p>
            <a:endParaRPr lang="sv-SE" i="1" dirty="0"/>
          </a:p>
          <a:p>
            <a:endParaRPr lang="sv-SE" i="1" dirty="0"/>
          </a:p>
          <a:p>
            <a:endParaRPr lang="sv-SE" i="1" dirty="0"/>
          </a:p>
          <a:p>
            <a:endParaRPr lang="sv-SE" i="1" dirty="0"/>
          </a:p>
          <a:p>
            <a:endParaRPr lang="sv-SE" dirty="0"/>
          </a:p>
          <a:p>
            <a:endParaRPr lang="sv-SE" dirty="0"/>
          </a:p>
          <a:p>
            <a:endParaRPr lang="sv-SE" dirty="0"/>
          </a:p>
          <a:p>
            <a:endParaRPr lang="sv-SE" dirty="0"/>
          </a:p>
          <a:p>
            <a:endParaRPr lang="sv-SE" dirty="0"/>
          </a:p>
          <a:p>
            <a:endParaRPr lang="sv-SE" dirty="0"/>
          </a:p>
          <a:p>
            <a:endParaRPr lang="sv-SE" dirty="0"/>
          </a:p>
          <a:p>
            <a:endParaRPr lang="sv-SE" dirty="0"/>
          </a:p>
        </p:txBody>
      </p:sp>
      <p:sp>
        <p:nvSpPr>
          <p:cNvPr id="8" name="Platshållare för innehåll 1"/>
          <p:cNvSpPr txBox="1">
            <a:spLocks/>
          </p:cNvSpPr>
          <p:nvPr/>
        </p:nvSpPr>
        <p:spPr>
          <a:xfrm>
            <a:off x="3042614" y="1351309"/>
            <a:ext cx="3551761" cy="4525963"/>
          </a:xfrm>
          <a:prstGeom prst="rect">
            <a:avLst/>
          </a:prstGeom>
        </p:spPr>
        <p:txBody>
          <a:bodyPr>
            <a:normAutofit lnSpcReduction="100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FontTx/>
              <a:buNone/>
            </a:pPr>
            <a:r>
              <a:rPr lang="sv-SE" altLang="sv-SE" sz="2400" dirty="0"/>
              <a:t>Frågeställning, syfte, etiska aspekter, resurser,…?</a:t>
            </a:r>
          </a:p>
          <a:p>
            <a:pPr marL="0" indent="0" algn="ctr">
              <a:buFontTx/>
              <a:buNone/>
            </a:pPr>
            <a:endParaRPr lang="sv-SE" altLang="sv-SE" sz="2400" dirty="0"/>
          </a:p>
          <a:p>
            <a:pPr marL="0" indent="0" algn="ctr">
              <a:buFontTx/>
              <a:buNone/>
            </a:pPr>
            <a:r>
              <a:rPr lang="sv-SE" altLang="sv-SE" sz="2400" dirty="0"/>
              <a:t>Direkt/indirekt datainsamling?</a:t>
            </a:r>
          </a:p>
          <a:p>
            <a:pPr marL="0" indent="0" algn="ctr">
              <a:buFontTx/>
              <a:buNone/>
            </a:pPr>
            <a:endParaRPr lang="sv-SE" altLang="sv-SE" sz="2400" dirty="0"/>
          </a:p>
          <a:p>
            <a:pPr marL="0" indent="0" algn="ctr">
              <a:buFontTx/>
              <a:buNone/>
            </a:pPr>
            <a:r>
              <a:rPr lang="sv-SE" altLang="sv-SE" sz="2400" dirty="0"/>
              <a:t>Tvingande/framväxande struktur?</a:t>
            </a:r>
          </a:p>
          <a:p>
            <a:pPr marL="0" indent="0" algn="ctr">
              <a:buFontTx/>
              <a:buNone/>
            </a:pPr>
            <a:endParaRPr lang="sv-SE" altLang="sv-SE" sz="2400" dirty="0"/>
          </a:p>
          <a:p>
            <a:pPr marL="0" indent="0" algn="ctr">
              <a:buFontTx/>
              <a:buNone/>
            </a:pPr>
            <a:r>
              <a:rPr lang="sv-SE" altLang="sv-SE" sz="2400" dirty="0"/>
              <a:t>Urval, uppläggning, kvalitet,…?</a:t>
            </a:r>
          </a:p>
          <a:p>
            <a:pPr marL="0" indent="0">
              <a:buFontTx/>
              <a:buNone/>
            </a:pPr>
            <a:endParaRPr lang="sv-SE" altLang="sv-SE" sz="2400" dirty="0"/>
          </a:p>
          <a:p>
            <a:pPr marL="0" indent="0">
              <a:buFontTx/>
              <a:buNone/>
            </a:pPr>
            <a:endParaRPr lang="sv-SE" altLang="sv-SE" sz="2400" dirty="0"/>
          </a:p>
          <a:p>
            <a:pPr marL="0" indent="0">
              <a:buFontTx/>
              <a:buNone/>
            </a:pPr>
            <a:endParaRPr lang="sv-SE" altLang="sv-SE" sz="2400" dirty="0"/>
          </a:p>
          <a:p>
            <a:pPr marL="0" indent="0">
              <a:buFontTx/>
              <a:buNone/>
            </a:pPr>
            <a:endParaRPr lang="en-GB" altLang="sv-SE" sz="2400" dirty="0"/>
          </a:p>
        </p:txBody>
      </p:sp>
      <p:sp>
        <p:nvSpPr>
          <p:cNvPr id="9" name="Oval 1"/>
          <p:cNvSpPr/>
          <p:nvPr/>
        </p:nvSpPr>
        <p:spPr>
          <a:xfrm>
            <a:off x="523253" y="1412776"/>
            <a:ext cx="2519362" cy="1887216"/>
          </a:xfrm>
          <a:prstGeom prst="wedgeEllipseCallout">
            <a:avLst>
              <a:gd name="adj1" fmla="val 79512"/>
              <a:gd name="adj2" fmla="val 27855"/>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sv-SE" sz="1600" dirty="0">
                <a:solidFill>
                  <a:schemeClr val="tx1"/>
                </a:solidFill>
              </a:rPr>
              <a:t>Observerar du själv </a:t>
            </a:r>
          </a:p>
          <a:p>
            <a:pPr algn="ctr">
              <a:defRPr/>
            </a:pPr>
            <a:r>
              <a:rPr lang="sv-SE" sz="1600" dirty="0">
                <a:solidFill>
                  <a:schemeClr val="tx1"/>
                </a:solidFill>
              </a:rPr>
              <a:t>eller efterfrågar du andras observationer?</a:t>
            </a:r>
            <a:endParaRPr lang="en-GB" sz="1600" dirty="0">
              <a:solidFill>
                <a:schemeClr val="tx1"/>
              </a:solidFill>
            </a:endParaRPr>
          </a:p>
        </p:txBody>
      </p:sp>
      <p:sp>
        <p:nvSpPr>
          <p:cNvPr id="10" name="Oval 5"/>
          <p:cNvSpPr/>
          <p:nvPr/>
        </p:nvSpPr>
        <p:spPr>
          <a:xfrm>
            <a:off x="107504" y="4005064"/>
            <a:ext cx="3121693" cy="2033608"/>
          </a:xfrm>
          <a:prstGeom prst="wedgeEllipseCallout">
            <a:avLst>
              <a:gd name="adj1" fmla="val 76013"/>
              <a:gd name="adj2" fmla="val -36254"/>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sv-SE" sz="1600" dirty="0">
                <a:solidFill>
                  <a:schemeClr val="tx1"/>
                </a:solidFill>
              </a:rPr>
              <a:t>Frågeformulär eller enbart ”öppningsfråga”?</a:t>
            </a:r>
          </a:p>
          <a:p>
            <a:pPr algn="ctr">
              <a:defRPr/>
            </a:pPr>
            <a:endParaRPr lang="sv-SE" sz="1600" dirty="0">
              <a:solidFill>
                <a:schemeClr val="tx1"/>
              </a:solidFill>
            </a:endParaRPr>
          </a:p>
          <a:p>
            <a:pPr algn="ctr">
              <a:defRPr/>
            </a:pPr>
            <a:r>
              <a:rPr lang="sv-SE" sz="1600" dirty="0">
                <a:solidFill>
                  <a:schemeClr val="tx1"/>
                </a:solidFill>
              </a:rPr>
              <a:t>Observationsprotokoll eller framväxande beskrivning?</a:t>
            </a:r>
            <a:endParaRPr lang="en-GB" sz="1600" dirty="0">
              <a:solidFill>
                <a:schemeClr val="tx1"/>
              </a:solidFill>
            </a:endParaRPr>
          </a:p>
        </p:txBody>
      </p:sp>
    </p:spTree>
    <p:extLst>
      <p:ext uri="{BB962C8B-B14F-4D97-AF65-F5344CB8AC3E}">
        <p14:creationId xmlns:p14="http://schemas.microsoft.com/office/powerpoint/2010/main" val="2139570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984000" y="-7345"/>
            <a:ext cx="2160000" cy="6986528"/>
          </a:xfrm>
          <a:prstGeom prst="rect">
            <a:avLst/>
          </a:prstGeom>
          <a:solidFill>
            <a:schemeClr val="bg2"/>
          </a:solidFill>
          <a:ln>
            <a:noFill/>
          </a:ln>
        </p:spPr>
        <p:txBody>
          <a:bodyPr wrap="square" rtlCol="0">
            <a:spAutoFit/>
          </a:bodyPr>
          <a:lstStyle/>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p:txBody>
      </p:sp>
      <p:sp>
        <p:nvSpPr>
          <p:cNvPr id="6" name="Rectangle 5"/>
          <p:cNvSpPr/>
          <p:nvPr/>
        </p:nvSpPr>
        <p:spPr>
          <a:xfrm>
            <a:off x="0" y="-7345"/>
            <a:ext cx="6984000" cy="6865345"/>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5" name="TextBox 4"/>
          <p:cNvSpPr txBox="1"/>
          <p:nvPr/>
        </p:nvSpPr>
        <p:spPr>
          <a:xfrm>
            <a:off x="389073" y="404664"/>
            <a:ext cx="6120680" cy="461665"/>
          </a:xfrm>
          <a:prstGeom prst="rect">
            <a:avLst/>
          </a:prstGeom>
          <a:noFill/>
        </p:spPr>
        <p:txBody>
          <a:bodyPr wrap="square" rtlCol="0">
            <a:spAutoFit/>
          </a:bodyPr>
          <a:lstStyle/>
          <a:p>
            <a:r>
              <a:rPr lang="sv-SE" sz="2400" dirty="0">
                <a:latin typeface="+mj-lt"/>
              </a:rPr>
              <a:t>Val av metod?</a:t>
            </a:r>
          </a:p>
        </p:txBody>
      </p:sp>
      <p:sp>
        <p:nvSpPr>
          <p:cNvPr id="7" name="TextBox 6"/>
          <p:cNvSpPr txBox="1"/>
          <p:nvPr/>
        </p:nvSpPr>
        <p:spPr>
          <a:xfrm>
            <a:off x="323528" y="1268760"/>
            <a:ext cx="6408712" cy="4524315"/>
          </a:xfrm>
          <a:prstGeom prst="rect">
            <a:avLst/>
          </a:prstGeom>
          <a:solidFill>
            <a:schemeClr val="bg1"/>
          </a:solidFill>
        </p:spPr>
        <p:txBody>
          <a:bodyPr wrap="square" rtlCol="0">
            <a:spAutoFit/>
          </a:bodyPr>
          <a:lstStyle/>
          <a:p>
            <a:endParaRPr lang="sv-SE" i="1" dirty="0"/>
          </a:p>
          <a:p>
            <a:endParaRPr lang="sv-SE" i="1" dirty="0"/>
          </a:p>
          <a:p>
            <a:endParaRPr lang="sv-SE" i="1" dirty="0"/>
          </a:p>
          <a:p>
            <a:endParaRPr lang="sv-SE" i="1" dirty="0"/>
          </a:p>
          <a:p>
            <a:endParaRPr lang="sv-SE" i="1" dirty="0"/>
          </a:p>
          <a:p>
            <a:endParaRPr lang="sv-SE" i="1" dirty="0"/>
          </a:p>
          <a:p>
            <a:endParaRPr lang="sv-SE" i="1" dirty="0"/>
          </a:p>
          <a:p>
            <a:endParaRPr lang="sv-SE" i="1" dirty="0"/>
          </a:p>
          <a:p>
            <a:endParaRPr lang="sv-SE" dirty="0"/>
          </a:p>
          <a:p>
            <a:endParaRPr lang="sv-SE" dirty="0"/>
          </a:p>
          <a:p>
            <a:endParaRPr lang="sv-SE" dirty="0"/>
          </a:p>
          <a:p>
            <a:endParaRPr lang="sv-SE" dirty="0"/>
          </a:p>
          <a:p>
            <a:endParaRPr lang="sv-SE" dirty="0"/>
          </a:p>
          <a:p>
            <a:endParaRPr lang="sv-SE" dirty="0"/>
          </a:p>
          <a:p>
            <a:endParaRPr lang="sv-SE" dirty="0"/>
          </a:p>
          <a:p>
            <a:endParaRPr lang="sv-SE" dirty="0"/>
          </a:p>
        </p:txBody>
      </p:sp>
      <p:sp>
        <p:nvSpPr>
          <p:cNvPr id="11" name="Platshållare för innehåll 2"/>
          <p:cNvSpPr txBox="1">
            <a:spLocks/>
          </p:cNvSpPr>
          <p:nvPr/>
        </p:nvSpPr>
        <p:spPr>
          <a:xfrm>
            <a:off x="322833" y="1556792"/>
            <a:ext cx="3457079" cy="4237931"/>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anose="020B0604020202020204"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algn="l" defTabSz="720000">
              <a:buFontTx/>
              <a:buNone/>
              <a:defRPr/>
            </a:pPr>
            <a:r>
              <a:rPr lang="sv-SE" sz="1600" dirty="0">
                <a:solidFill>
                  <a:schemeClr val="tx1"/>
                </a:solidFill>
              </a:rPr>
              <a:t>Hur påverkar brukarnas beteende energianvändningen?</a:t>
            </a:r>
          </a:p>
          <a:p>
            <a:pPr algn="l" defTabSz="720000">
              <a:buFontTx/>
              <a:buNone/>
              <a:defRPr/>
            </a:pPr>
            <a:endParaRPr lang="sv-SE" sz="1600" dirty="0">
              <a:solidFill>
                <a:schemeClr val="tx1"/>
              </a:solidFill>
            </a:endParaRPr>
          </a:p>
          <a:p>
            <a:pPr algn="l" defTabSz="720000">
              <a:spcBef>
                <a:spcPts val="0"/>
              </a:spcBef>
              <a:buFontTx/>
              <a:buNone/>
              <a:defRPr/>
            </a:pPr>
            <a:r>
              <a:rPr lang="sv-SE" sz="1600" dirty="0">
                <a:solidFill>
                  <a:schemeClr val="tx1"/>
                </a:solidFill>
              </a:rPr>
              <a:t>		</a:t>
            </a:r>
            <a:r>
              <a:rPr lang="sv-SE" sz="1600" dirty="0">
                <a:solidFill>
                  <a:srgbClr val="C00000"/>
                </a:solidFill>
              </a:rPr>
              <a:t>- i</a:t>
            </a:r>
          </a:p>
          <a:p>
            <a:pPr algn="l" defTabSz="720000">
              <a:spcBef>
                <a:spcPts val="0"/>
              </a:spcBef>
              <a:buFontTx/>
              <a:buNone/>
              <a:defRPr/>
            </a:pPr>
            <a:r>
              <a:rPr lang="sv-SE" sz="1600" dirty="0">
                <a:solidFill>
                  <a:srgbClr val="C00000"/>
                </a:solidFill>
              </a:rPr>
              <a:t>A</a:t>
            </a:r>
            <a:r>
              <a:rPr lang="sv-SE" sz="1600" dirty="0">
                <a:solidFill>
                  <a:schemeClr val="tx1"/>
                </a:solidFill>
              </a:rPr>
              <a:t>    </a:t>
            </a:r>
            <a:r>
              <a:rPr lang="sv-SE" sz="1600" dirty="0">
                <a:solidFill>
                  <a:schemeClr val="tx1"/>
                </a:solidFill>
                <a:sym typeface="Symbol" panose="05050102010706020507" pitchFamily="18" charset="2"/>
              </a:rPr>
              <a:t></a:t>
            </a:r>
            <a:r>
              <a:rPr lang="sv-SE" sz="1600" dirty="0">
                <a:solidFill>
                  <a:schemeClr val="tx1"/>
                </a:solidFill>
              </a:rPr>
              <a:t>     </a:t>
            </a:r>
            <a:r>
              <a:rPr lang="sv-SE" sz="1600" dirty="0">
                <a:solidFill>
                  <a:srgbClr val="C00000"/>
                </a:solidFill>
              </a:rPr>
              <a:t>B</a:t>
            </a:r>
            <a:r>
              <a:rPr lang="sv-SE" sz="1600" dirty="0">
                <a:solidFill>
                  <a:schemeClr val="tx1"/>
                </a:solidFill>
              </a:rPr>
              <a:t>	</a:t>
            </a:r>
            <a:r>
              <a:rPr lang="sv-SE" sz="1600" dirty="0">
                <a:solidFill>
                  <a:srgbClr val="C00000"/>
                </a:solidFill>
              </a:rPr>
              <a:t>- ii</a:t>
            </a:r>
            <a:r>
              <a:rPr lang="sv-SE" sz="1600" dirty="0">
                <a:solidFill>
                  <a:schemeClr val="tx1"/>
                </a:solidFill>
              </a:rPr>
              <a:t>       </a:t>
            </a:r>
            <a:r>
              <a:rPr lang="sv-SE" sz="1600" dirty="0">
                <a:solidFill>
                  <a:schemeClr val="tx1"/>
                </a:solidFill>
                <a:sym typeface="Symbol" panose="05050102010706020507" pitchFamily="18" charset="2"/>
              </a:rPr>
              <a:t>  </a:t>
            </a:r>
            <a:r>
              <a:rPr lang="sv-SE" sz="1600" dirty="0">
                <a:solidFill>
                  <a:srgbClr val="C00000"/>
                </a:solidFill>
              </a:rPr>
              <a:t>(-)</a:t>
            </a:r>
            <a:r>
              <a:rPr lang="sv-SE" sz="1600" dirty="0">
                <a:solidFill>
                  <a:schemeClr val="tx1"/>
                </a:solidFill>
              </a:rPr>
              <a:t>…</a:t>
            </a:r>
            <a:r>
              <a:rPr lang="sv-SE" sz="1600" dirty="0">
                <a:solidFill>
                  <a:srgbClr val="C00000"/>
                </a:solidFill>
              </a:rPr>
              <a:t>(+)</a:t>
            </a:r>
          </a:p>
          <a:p>
            <a:pPr algn="l" defTabSz="720000">
              <a:spcBef>
                <a:spcPts val="0"/>
              </a:spcBef>
              <a:buFontTx/>
              <a:buNone/>
              <a:defRPr/>
            </a:pPr>
            <a:r>
              <a:rPr lang="sv-SE" sz="1600" dirty="0">
                <a:solidFill>
                  <a:schemeClr val="tx1"/>
                </a:solidFill>
              </a:rPr>
              <a:t>		</a:t>
            </a:r>
            <a:r>
              <a:rPr lang="sv-SE" sz="1600" dirty="0">
                <a:solidFill>
                  <a:srgbClr val="C00000"/>
                </a:solidFill>
              </a:rPr>
              <a:t>- iii</a:t>
            </a:r>
          </a:p>
          <a:p>
            <a:pPr algn="l" defTabSz="720000">
              <a:defRPr/>
            </a:pPr>
            <a:endParaRPr lang="sv-SE" sz="1600" dirty="0">
              <a:solidFill>
                <a:schemeClr val="tx1"/>
              </a:solidFill>
            </a:endParaRPr>
          </a:p>
          <a:p>
            <a:pPr marL="285750" indent="-285750" algn="l" defTabSz="720000">
              <a:buFont typeface="Arial" panose="020B0604020202020204" pitchFamily="34" charset="0"/>
              <a:buChar char="•"/>
              <a:defRPr/>
            </a:pPr>
            <a:r>
              <a:rPr lang="sv-SE" sz="1600" dirty="0">
                <a:solidFill>
                  <a:schemeClr val="tx1"/>
                </a:solidFill>
              </a:rPr>
              <a:t>…</a:t>
            </a:r>
          </a:p>
          <a:p>
            <a:pPr marL="285750" indent="-285750" algn="l" defTabSz="720000">
              <a:buFont typeface="Arial" panose="020B0604020202020204" pitchFamily="34" charset="0"/>
              <a:buChar char="•"/>
              <a:defRPr/>
            </a:pPr>
            <a:r>
              <a:rPr lang="sv-SE" sz="1600" dirty="0">
                <a:solidFill>
                  <a:schemeClr val="tx1"/>
                </a:solidFill>
              </a:rPr>
              <a:t>…</a:t>
            </a:r>
          </a:p>
          <a:p>
            <a:pPr marL="742950" lvl="1" indent="-285750" algn="l" defTabSz="720000">
              <a:buFont typeface="Arial" panose="020B0604020202020204" pitchFamily="34" charset="0"/>
              <a:buChar char="•"/>
              <a:defRPr/>
            </a:pPr>
            <a:r>
              <a:rPr lang="sv-SE" sz="1400" dirty="0">
                <a:solidFill>
                  <a:schemeClr val="tx1"/>
                </a:solidFill>
              </a:rPr>
              <a:t>Hur stor del av den tid som verksamhet pågår i byggnad 1 är dörr D öppen?</a:t>
            </a:r>
          </a:p>
          <a:p>
            <a:pPr algn="l" defTabSz="720000">
              <a:defRPr/>
            </a:pPr>
            <a:endParaRPr lang="en-GB" sz="1600" dirty="0">
              <a:solidFill>
                <a:schemeClr val="tx1"/>
              </a:solidFill>
            </a:endParaRPr>
          </a:p>
        </p:txBody>
      </p:sp>
      <p:sp>
        <p:nvSpPr>
          <p:cNvPr id="14" name="Höger klammerparentes 9"/>
          <p:cNvSpPr/>
          <p:nvPr/>
        </p:nvSpPr>
        <p:spPr>
          <a:xfrm>
            <a:off x="2051372" y="2371356"/>
            <a:ext cx="240646" cy="827311"/>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GB"/>
          </a:p>
        </p:txBody>
      </p:sp>
      <p:sp>
        <p:nvSpPr>
          <p:cNvPr id="15" name="Platshållare för innehåll 3"/>
          <p:cNvSpPr txBox="1">
            <a:spLocks/>
          </p:cNvSpPr>
          <p:nvPr/>
        </p:nvSpPr>
        <p:spPr>
          <a:xfrm>
            <a:off x="3563889" y="1556792"/>
            <a:ext cx="3168352" cy="4237931"/>
          </a:xfrm>
          <a:prstGeom prst="rect">
            <a:avLst/>
          </a:prstGeom>
        </p:spPr>
        <p:txBody>
          <a:bodyPr>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57150" indent="0">
              <a:buFontTx/>
              <a:buNone/>
            </a:pPr>
            <a:r>
              <a:rPr lang="sv-SE" altLang="sv-SE" sz="1600" dirty="0"/>
              <a:t>Vilken betydelse har </a:t>
            </a:r>
            <a:r>
              <a:rPr lang="sv-SE" altLang="sv-SE" sz="1600" i="1" dirty="0">
                <a:solidFill>
                  <a:srgbClr val="C00000"/>
                </a:solidFill>
              </a:rPr>
              <a:t>brukarinformation om energianvändning </a:t>
            </a:r>
            <a:r>
              <a:rPr lang="sv-SE" altLang="sv-SE" sz="1600" dirty="0"/>
              <a:t>för:</a:t>
            </a:r>
          </a:p>
          <a:p>
            <a:pPr marL="914400" lvl="1" indent="-457200">
              <a:buFontTx/>
              <a:buAutoNum type="alphaLcParenR"/>
            </a:pPr>
            <a:r>
              <a:rPr lang="sv-SE" altLang="sv-SE" sz="1600" dirty="0"/>
              <a:t>brukarnas beteende?</a:t>
            </a:r>
          </a:p>
          <a:p>
            <a:pPr marL="914400" lvl="1" indent="-457200">
              <a:buFontTx/>
              <a:buAutoNum type="alphaLcParenR"/>
            </a:pPr>
            <a:r>
              <a:rPr lang="sv-SE" altLang="sv-SE" sz="1600" dirty="0"/>
              <a:t>energianvändningen?</a:t>
            </a:r>
          </a:p>
          <a:p>
            <a:pPr marL="57150" indent="0">
              <a:spcBef>
                <a:spcPct val="0"/>
              </a:spcBef>
              <a:buFontTx/>
              <a:buNone/>
            </a:pPr>
            <a:r>
              <a:rPr lang="sv-SE" altLang="sv-SE" sz="1600" dirty="0"/>
              <a:t>	</a:t>
            </a:r>
          </a:p>
          <a:p>
            <a:pPr marL="57150" indent="0">
              <a:spcBef>
                <a:spcPct val="0"/>
              </a:spcBef>
              <a:buFontTx/>
              <a:buNone/>
            </a:pPr>
            <a:r>
              <a:rPr lang="sv-SE" altLang="sv-SE" sz="1600" dirty="0">
                <a:solidFill>
                  <a:schemeClr val="accent2"/>
                </a:solidFill>
              </a:rPr>
              <a:t>		</a:t>
            </a:r>
          </a:p>
          <a:p>
            <a:pPr marL="57150" indent="0">
              <a:spcBef>
                <a:spcPct val="0"/>
              </a:spcBef>
              <a:buFontTx/>
              <a:buNone/>
            </a:pPr>
            <a:r>
              <a:rPr lang="sv-SE" altLang="sv-SE" sz="1600" dirty="0">
                <a:solidFill>
                  <a:schemeClr val="accent2"/>
                </a:solidFill>
              </a:rPr>
              <a:t>	A       </a:t>
            </a:r>
            <a:r>
              <a:rPr lang="sv-SE" altLang="sv-SE" sz="1600" dirty="0">
                <a:sym typeface="Symbol" panose="05050102010706020507" pitchFamily="18" charset="2"/>
              </a:rPr>
              <a:t></a:t>
            </a:r>
            <a:r>
              <a:rPr lang="sv-SE" altLang="sv-SE" sz="1600" dirty="0">
                <a:solidFill>
                  <a:schemeClr val="accent2"/>
                </a:solidFill>
              </a:rPr>
              <a:t>	B				</a:t>
            </a:r>
            <a:endParaRPr lang="en-GB" altLang="sv-SE" sz="1600" dirty="0">
              <a:solidFill>
                <a:schemeClr val="accent2"/>
              </a:solidFill>
            </a:endParaRPr>
          </a:p>
        </p:txBody>
      </p:sp>
      <p:cxnSp>
        <p:nvCxnSpPr>
          <p:cNvPr id="16" name="Rak pil 14"/>
          <p:cNvCxnSpPr/>
          <p:nvPr/>
        </p:nvCxnSpPr>
        <p:spPr>
          <a:xfrm>
            <a:off x="4644008" y="3062936"/>
            <a:ext cx="0" cy="271463"/>
          </a:xfrm>
          <a:prstGeom prst="straightConnector1">
            <a:avLst/>
          </a:prstGeom>
          <a:ln>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17" name="Rak pil 16"/>
          <p:cNvCxnSpPr/>
          <p:nvPr/>
        </p:nvCxnSpPr>
        <p:spPr>
          <a:xfrm>
            <a:off x="5508104" y="3062936"/>
            <a:ext cx="0" cy="271463"/>
          </a:xfrm>
          <a:prstGeom prst="straightConnector1">
            <a:avLst/>
          </a:prstGeom>
          <a:ln>
            <a:solidFill>
              <a:srgbClr val="C0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2987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984000" y="-7345"/>
            <a:ext cx="2160000" cy="6986528"/>
          </a:xfrm>
          <a:prstGeom prst="rect">
            <a:avLst/>
          </a:prstGeom>
          <a:solidFill>
            <a:schemeClr val="bg2"/>
          </a:solidFill>
          <a:ln>
            <a:noFill/>
          </a:ln>
        </p:spPr>
        <p:txBody>
          <a:bodyPr wrap="square" rtlCol="0">
            <a:spAutoFit/>
          </a:bodyPr>
          <a:lstStyle/>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p:txBody>
      </p:sp>
      <p:sp>
        <p:nvSpPr>
          <p:cNvPr id="6" name="Rectangle 5"/>
          <p:cNvSpPr/>
          <p:nvPr/>
        </p:nvSpPr>
        <p:spPr>
          <a:xfrm>
            <a:off x="0" y="-7345"/>
            <a:ext cx="6984000" cy="6865345"/>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5" name="TextBox 4"/>
          <p:cNvSpPr txBox="1"/>
          <p:nvPr/>
        </p:nvSpPr>
        <p:spPr>
          <a:xfrm>
            <a:off x="389073" y="404664"/>
            <a:ext cx="6120680" cy="461665"/>
          </a:xfrm>
          <a:prstGeom prst="rect">
            <a:avLst/>
          </a:prstGeom>
          <a:noFill/>
        </p:spPr>
        <p:txBody>
          <a:bodyPr wrap="square" rtlCol="0">
            <a:spAutoFit/>
          </a:bodyPr>
          <a:lstStyle/>
          <a:p>
            <a:r>
              <a:rPr lang="sv-SE" sz="2400" dirty="0">
                <a:latin typeface="+mj-lt"/>
              </a:rPr>
              <a:t>Val av metod?</a:t>
            </a:r>
          </a:p>
        </p:txBody>
      </p:sp>
      <p:sp>
        <p:nvSpPr>
          <p:cNvPr id="7" name="TextBox 6"/>
          <p:cNvSpPr txBox="1"/>
          <p:nvPr/>
        </p:nvSpPr>
        <p:spPr>
          <a:xfrm>
            <a:off x="323528" y="1268760"/>
            <a:ext cx="6408712" cy="4524315"/>
          </a:xfrm>
          <a:prstGeom prst="rect">
            <a:avLst/>
          </a:prstGeom>
          <a:solidFill>
            <a:schemeClr val="bg1"/>
          </a:solidFill>
        </p:spPr>
        <p:txBody>
          <a:bodyPr wrap="square" rtlCol="0">
            <a:spAutoFit/>
          </a:bodyPr>
          <a:lstStyle/>
          <a:p>
            <a:endParaRPr lang="sv-SE" i="1" dirty="0"/>
          </a:p>
          <a:p>
            <a:endParaRPr lang="sv-SE" i="1" dirty="0"/>
          </a:p>
          <a:p>
            <a:endParaRPr lang="sv-SE" i="1" dirty="0"/>
          </a:p>
          <a:p>
            <a:endParaRPr lang="sv-SE" i="1" dirty="0"/>
          </a:p>
          <a:p>
            <a:endParaRPr lang="sv-SE" i="1" dirty="0"/>
          </a:p>
          <a:p>
            <a:endParaRPr lang="sv-SE" i="1" dirty="0"/>
          </a:p>
          <a:p>
            <a:endParaRPr lang="sv-SE" i="1" dirty="0"/>
          </a:p>
          <a:p>
            <a:endParaRPr lang="sv-SE" i="1" dirty="0"/>
          </a:p>
          <a:p>
            <a:endParaRPr lang="sv-SE" dirty="0"/>
          </a:p>
          <a:p>
            <a:endParaRPr lang="sv-SE" dirty="0"/>
          </a:p>
          <a:p>
            <a:endParaRPr lang="sv-SE" dirty="0"/>
          </a:p>
          <a:p>
            <a:endParaRPr lang="sv-SE" dirty="0"/>
          </a:p>
          <a:p>
            <a:endParaRPr lang="sv-SE" dirty="0"/>
          </a:p>
          <a:p>
            <a:endParaRPr lang="sv-SE" dirty="0"/>
          </a:p>
          <a:p>
            <a:endParaRPr lang="sv-SE" dirty="0"/>
          </a:p>
          <a:p>
            <a:endParaRPr lang="sv-SE" dirty="0"/>
          </a:p>
        </p:txBody>
      </p:sp>
      <p:sp>
        <p:nvSpPr>
          <p:cNvPr id="11" name="Platshållare för innehåll 2"/>
          <p:cNvSpPr txBox="1">
            <a:spLocks/>
          </p:cNvSpPr>
          <p:nvPr/>
        </p:nvSpPr>
        <p:spPr>
          <a:xfrm>
            <a:off x="3792659" y="1566183"/>
            <a:ext cx="2939582" cy="4525962"/>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anose="020B0604020202020204"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algn="l">
              <a:buFontTx/>
              <a:buNone/>
            </a:pPr>
            <a:r>
              <a:rPr lang="sv-SE" altLang="sv-SE" sz="2000" dirty="0">
                <a:solidFill>
                  <a:srgbClr val="C00000"/>
                </a:solidFill>
              </a:rPr>
              <a:t>Vilken betydelse har utbildningsbakgrund för yrkesverksamma ingenjörers förmåga att bedöma </a:t>
            </a:r>
            <a:r>
              <a:rPr lang="sv-SE" altLang="sv-SE" sz="2000" dirty="0">
                <a:solidFill>
                  <a:schemeClr val="tx1"/>
                </a:solidFill>
              </a:rPr>
              <a:t>”the </a:t>
            </a:r>
            <a:r>
              <a:rPr lang="sv-SE" altLang="sv-SE" sz="2000" dirty="0" err="1">
                <a:solidFill>
                  <a:schemeClr val="tx1"/>
                </a:solidFill>
              </a:rPr>
              <a:t>capacity</a:t>
            </a:r>
            <a:r>
              <a:rPr lang="sv-SE" altLang="sv-SE" sz="2000" dirty="0">
                <a:solidFill>
                  <a:schemeClr val="tx1"/>
                </a:solidFill>
              </a:rPr>
              <a:t> </a:t>
            </a:r>
            <a:r>
              <a:rPr lang="sv-SE" altLang="sv-SE" sz="2000" dirty="0" err="1">
                <a:solidFill>
                  <a:schemeClr val="tx1"/>
                </a:solidFill>
              </a:rPr>
              <a:t>of</a:t>
            </a:r>
            <a:r>
              <a:rPr lang="sv-SE" altLang="sv-SE" sz="2000" dirty="0">
                <a:solidFill>
                  <a:schemeClr val="tx1"/>
                </a:solidFill>
              </a:rPr>
              <a:t> a tension joint” </a:t>
            </a:r>
            <a:r>
              <a:rPr lang="sv-SE" altLang="sv-SE" sz="2000" dirty="0">
                <a:solidFill>
                  <a:srgbClr val="C00000"/>
                </a:solidFill>
              </a:rPr>
              <a:t>utifrån olika </a:t>
            </a:r>
            <a:r>
              <a:rPr lang="sv-SE" altLang="sv-SE" sz="2000" dirty="0" err="1">
                <a:solidFill>
                  <a:schemeClr val="tx1"/>
                </a:solidFill>
              </a:rPr>
              <a:t>choices</a:t>
            </a:r>
            <a:r>
              <a:rPr lang="sv-SE" altLang="sv-SE" sz="2000" dirty="0">
                <a:solidFill>
                  <a:schemeClr val="tx1"/>
                </a:solidFill>
              </a:rPr>
              <a:t> </a:t>
            </a:r>
            <a:r>
              <a:rPr lang="sv-SE" altLang="sv-SE" sz="2000" dirty="0" err="1">
                <a:solidFill>
                  <a:schemeClr val="tx1"/>
                </a:solidFill>
              </a:rPr>
              <a:t>of</a:t>
            </a:r>
            <a:r>
              <a:rPr lang="sv-SE" altLang="sv-SE" sz="2000" dirty="0">
                <a:solidFill>
                  <a:schemeClr val="tx1"/>
                </a:solidFill>
              </a:rPr>
              <a:t> </a:t>
            </a:r>
            <a:r>
              <a:rPr lang="sv-SE" altLang="sv-SE" sz="2000" dirty="0" err="1">
                <a:solidFill>
                  <a:schemeClr val="tx1"/>
                </a:solidFill>
              </a:rPr>
              <a:t>connector</a:t>
            </a:r>
            <a:r>
              <a:rPr lang="sv-SE" altLang="sv-SE" sz="2000" dirty="0">
                <a:solidFill>
                  <a:schemeClr val="tx1"/>
                </a:solidFill>
              </a:rPr>
              <a:t>?</a:t>
            </a:r>
          </a:p>
          <a:p>
            <a:pPr algn="l">
              <a:buFontTx/>
              <a:buNone/>
            </a:pPr>
            <a:endParaRPr lang="sv-SE" altLang="sv-SE" sz="2000" dirty="0">
              <a:solidFill>
                <a:schemeClr val="tx1"/>
              </a:solidFill>
            </a:endParaRPr>
          </a:p>
          <a:p>
            <a:pPr algn="l">
              <a:buFontTx/>
              <a:buNone/>
            </a:pPr>
            <a:endParaRPr lang="en-GB" altLang="sv-SE" sz="2000" dirty="0">
              <a:solidFill>
                <a:schemeClr val="tx1"/>
              </a:solidFill>
            </a:endParaRPr>
          </a:p>
        </p:txBody>
      </p:sp>
      <p:sp>
        <p:nvSpPr>
          <p:cNvPr id="12" name="Platshållare för innehåll 2"/>
          <p:cNvSpPr txBox="1">
            <a:spLocks/>
          </p:cNvSpPr>
          <p:nvPr/>
        </p:nvSpPr>
        <p:spPr>
          <a:xfrm>
            <a:off x="323528" y="1566863"/>
            <a:ext cx="3241055" cy="4525962"/>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anose="020B0604020202020204"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algn="l">
              <a:buFontTx/>
              <a:buNone/>
            </a:pPr>
            <a:r>
              <a:rPr lang="sv-SE" altLang="sv-SE" sz="2000" dirty="0" err="1">
                <a:solidFill>
                  <a:schemeClr val="tx1"/>
                </a:solidFill>
              </a:rPr>
              <a:t>How</a:t>
            </a:r>
            <a:r>
              <a:rPr lang="sv-SE" altLang="sv-SE" sz="2000" dirty="0">
                <a:solidFill>
                  <a:schemeClr val="tx1"/>
                </a:solidFill>
              </a:rPr>
              <a:t> do the choice </a:t>
            </a:r>
            <a:r>
              <a:rPr lang="sv-SE" altLang="sv-SE" sz="2000" dirty="0" err="1">
                <a:solidFill>
                  <a:schemeClr val="tx1"/>
                </a:solidFill>
              </a:rPr>
              <a:t>of</a:t>
            </a:r>
            <a:r>
              <a:rPr lang="sv-SE" altLang="sv-SE" sz="2000" dirty="0">
                <a:solidFill>
                  <a:schemeClr val="tx1"/>
                </a:solidFill>
              </a:rPr>
              <a:t> </a:t>
            </a:r>
            <a:r>
              <a:rPr lang="sv-SE" altLang="sv-SE" sz="2000" dirty="0" err="1">
                <a:solidFill>
                  <a:schemeClr val="tx1"/>
                </a:solidFill>
              </a:rPr>
              <a:t>connector</a:t>
            </a:r>
            <a:r>
              <a:rPr lang="sv-SE" altLang="sv-SE" sz="2000" dirty="0">
                <a:solidFill>
                  <a:schemeClr val="tx1"/>
                </a:solidFill>
              </a:rPr>
              <a:t> </a:t>
            </a:r>
            <a:r>
              <a:rPr lang="sv-SE" altLang="sv-SE" sz="2000" dirty="0" err="1">
                <a:solidFill>
                  <a:schemeClr val="tx1"/>
                </a:solidFill>
              </a:rPr>
              <a:t>affect</a:t>
            </a:r>
            <a:r>
              <a:rPr lang="sv-SE" altLang="sv-SE" sz="2000" dirty="0">
                <a:solidFill>
                  <a:schemeClr val="tx1"/>
                </a:solidFill>
              </a:rPr>
              <a:t> the </a:t>
            </a:r>
            <a:r>
              <a:rPr lang="sv-SE" altLang="sv-SE" sz="2000" dirty="0" err="1">
                <a:solidFill>
                  <a:schemeClr val="tx1"/>
                </a:solidFill>
              </a:rPr>
              <a:t>capacity</a:t>
            </a:r>
            <a:r>
              <a:rPr lang="sv-SE" altLang="sv-SE" sz="2000" dirty="0">
                <a:solidFill>
                  <a:schemeClr val="tx1"/>
                </a:solidFill>
              </a:rPr>
              <a:t> </a:t>
            </a:r>
            <a:r>
              <a:rPr lang="sv-SE" altLang="sv-SE" sz="2000" dirty="0" err="1">
                <a:solidFill>
                  <a:schemeClr val="tx1"/>
                </a:solidFill>
              </a:rPr>
              <a:t>of</a:t>
            </a:r>
            <a:r>
              <a:rPr lang="sv-SE" altLang="sv-SE" sz="2000" dirty="0">
                <a:solidFill>
                  <a:schemeClr val="tx1"/>
                </a:solidFill>
              </a:rPr>
              <a:t> a tension joint?</a:t>
            </a:r>
          </a:p>
          <a:p>
            <a:pPr algn="l">
              <a:buFontTx/>
              <a:buNone/>
            </a:pPr>
            <a:endParaRPr lang="sv-SE" altLang="sv-SE" sz="2000" dirty="0">
              <a:solidFill>
                <a:schemeClr val="tx1"/>
              </a:solidFill>
            </a:endParaRPr>
          </a:p>
          <a:p>
            <a:pPr algn="l">
              <a:buFontTx/>
              <a:buNone/>
            </a:pPr>
            <a:endParaRPr lang="en-GB" altLang="sv-SE" sz="2000" dirty="0">
              <a:solidFill>
                <a:schemeClr val="tx1"/>
              </a:solidFill>
            </a:endParaRPr>
          </a:p>
        </p:txBody>
      </p:sp>
    </p:spTree>
    <p:extLst>
      <p:ext uri="{BB962C8B-B14F-4D97-AF65-F5344CB8AC3E}">
        <p14:creationId xmlns:p14="http://schemas.microsoft.com/office/powerpoint/2010/main" val="1309374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984000" y="-7345"/>
            <a:ext cx="2160000" cy="6986528"/>
          </a:xfrm>
          <a:prstGeom prst="rect">
            <a:avLst/>
          </a:prstGeom>
          <a:solidFill>
            <a:schemeClr val="bg2"/>
          </a:solidFill>
          <a:ln>
            <a:noFill/>
          </a:ln>
        </p:spPr>
        <p:txBody>
          <a:bodyPr wrap="square" rtlCol="0">
            <a:spAutoFit/>
          </a:bodyPr>
          <a:lstStyle/>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p:txBody>
      </p:sp>
      <p:sp>
        <p:nvSpPr>
          <p:cNvPr id="6" name="Rectangle 5"/>
          <p:cNvSpPr/>
          <p:nvPr/>
        </p:nvSpPr>
        <p:spPr>
          <a:xfrm>
            <a:off x="0" y="-7345"/>
            <a:ext cx="6984000" cy="6865345"/>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5" name="TextBox 4"/>
          <p:cNvSpPr txBox="1"/>
          <p:nvPr/>
        </p:nvSpPr>
        <p:spPr>
          <a:xfrm>
            <a:off x="389072" y="404664"/>
            <a:ext cx="6487184" cy="461665"/>
          </a:xfrm>
          <a:prstGeom prst="rect">
            <a:avLst/>
          </a:prstGeom>
          <a:noFill/>
        </p:spPr>
        <p:txBody>
          <a:bodyPr wrap="square" rtlCol="0">
            <a:spAutoFit/>
          </a:bodyPr>
          <a:lstStyle/>
          <a:p>
            <a:r>
              <a:rPr lang="sv-SE" sz="2400" dirty="0">
                <a:latin typeface="+mj-lt"/>
              </a:rPr>
              <a:t>Metod 1: Vägval  - Vad är allra viktigast att ta med?</a:t>
            </a:r>
          </a:p>
        </p:txBody>
      </p:sp>
      <p:sp>
        <p:nvSpPr>
          <p:cNvPr id="7" name="TextBox 6"/>
          <p:cNvSpPr txBox="1"/>
          <p:nvPr/>
        </p:nvSpPr>
        <p:spPr>
          <a:xfrm>
            <a:off x="323528" y="1268760"/>
            <a:ext cx="6408712" cy="5355312"/>
          </a:xfrm>
          <a:prstGeom prst="rect">
            <a:avLst/>
          </a:prstGeom>
          <a:solidFill>
            <a:schemeClr val="bg1"/>
          </a:solidFill>
        </p:spPr>
        <p:txBody>
          <a:bodyPr wrap="square" rtlCol="0">
            <a:spAutoFit/>
          </a:bodyPr>
          <a:lstStyle/>
          <a:p>
            <a:pPr algn="ctr"/>
            <a:endParaRPr lang="sv-SE" sz="3600" dirty="0">
              <a:solidFill>
                <a:schemeClr val="tx2">
                  <a:lumMod val="50000"/>
                </a:schemeClr>
              </a:solidFill>
            </a:endParaRPr>
          </a:p>
          <a:p>
            <a:pPr algn="ctr"/>
            <a:r>
              <a:rPr lang="sv-SE" sz="3600" dirty="0">
                <a:solidFill>
                  <a:schemeClr val="tx2">
                    <a:lumMod val="50000"/>
                  </a:schemeClr>
                </a:solidFill>
              </a:rPr>
              <a:t>I metodavsnittet ska du </a:t>
            </a:r>
            <a:r>
              <a:rPr lang="sv-SE" sz="7200" dirty="0">
                <a:solidFill>
                  <a:schemeClr val="tx2">
                    <a:lumMod val="50000"/>
                  </a:schemeClr>
                </a:solidFill>
              </a:rPr>
              <a:t>beskriva vad du faktiskt gjort </a:t>
            </a:r>
          </a:p>
          <a:p>
            <a:pPr algn="ctr"/>
            <a:r>
              <a:rPr lang="sv-SE" sz="3600" dirty="0">
                <a:solidFill>
                  <a:schemeClr val="tx2">
                    <a:lumMod val="50000"/>
                  </a:schemeClr>
                </a:solidFill>
              </a:rPr>
              <a:t>och motivera varför</a:t>
            </a:r>
          </a:p>
          <a:p>
            <a:endParaRPr lang="sv-SE" dirty="0"/>
          </a:p>
          <a:p>
            <a:endParaRPr lang="sv-SE" dirty="0"/>
          </a:p>
          <a:p>
            <a:endParaRPr lang="sv-SE" dirty="0"/>
          </a:p>
          <a:p>
            <a:endParaRPr lang="sv-SE" dirty="0"/>
          </a:p>
          <a:p>
            <a:endParaRPr lang="sv-SE" dirty="0"/>
          </a:p>
        </p:txBody>
      </p:sp>
      <p:sp>
        <p:nvSpPr>
          <p:cNvPr id="8" name="TextBox 3"/>
          <p:cNvSpPr txBox="1"/>
          <p:nvPr/>
        </p:nvSpPr>
        <p:spPr>
          <a:xfrm>
            <a:off x="7020512" y="-7345"/>
            <a:ext cx="2160000" cy="6217087"/>
          </a:xfrm>
          <a:prstGeom prst="rect">
            <a:avLst/>
          </a:prstGeom>
          <a:solidFill>
            <a:schemeClr val="bg2"/>
          </a:solidFill>
          <a:ln>
            <a:noFill/>
          </a:ln>
        </p:spPr>
        <p:txBody>
          <a:bodyPr wrap="square" rtlCol="0">
            <a:spAutoFit/>
          </a:bodyPr>
          <a:lstStyle/>
          <a:p>
            <a:endParaRPr lang="sv-SE" sz="1500" b="1" dirty="0"/>
          </a:p>
          <a:p>
            <a:r>
              <a:rPr lang="sv-SE" sz="1500" b="1" dirty="0"/>
              <a:t>Om jag bara fick säga en sak och hade 30 sek på mig att säga det skulle jag säga… (se </a:t>
            </a:r>
            <a:r>
              <a:rPr lang="sv-SE" sz="1500" b="1" dirty="0" err="1"/>
              <a:t>ppt</a:t>
            </a:r>
            <a:r>
              <a:rPr lang="sv-SE" sz="1500" b="1" dirty="0"/>
              <a:t>-bild)</a:t>
            </a:r>
          </a:p>
          <a:p>
            <a:endParaRPr lang="sv-SE" sz="1500" b="1" dirty="0"/>
          </a:p>
          <a:p>
            <a:endParaRPr lang="sv-SE" sz="800" b="1" dirty="0"/>
          </a:p>
          <a:p>
            <a:r>
              <a:rPr lang="sv-SE" sz="1500" b="1" dirty="0"/>
              <a:t>Hade jag 30 sek till skulle jag också säga:</a:t>
            </a:r>
          </a:p>
          <a:p>
            <a:pPr marL="285750" indent="-285750">
              <a:buFontTx/>
              <a:buChar char="-"/>
            </a:pPr>
            <a:r>
              <a:rPr lang="sv-SE" sz="1600" dirty="0">
                <a:solidFill>
                  <a:schemeClr val="tx2">
                    <a:lumMod val="50000"/>
                  </a:schemeClr>
                </a:solidFill>
              </a:rPr>
              <a:t>Varför är det en bra metod, är den väl beprövad? Använd referenser!</a:t>
            </a:r>
          </a:p>
          <a:p>
            <a:pPr marL="285750" indent="-285750">
              <a:buFontTx/>
              <a:buChar char="-"/>
            </a:pPr>
            <a:r>
              <a:rPr lang="sv-SE" sz="1600" dirty="0">
                <a:solidFill>
                  <a:schemeClr val="tx2">
                    <a:lumMod val="50000"/>
                  </a:schemeClr>
                </a:solidFill>
              </a:rPr>
              <a:t>Säkerställ att du utifrån vald datainsamlings-  och analysmetod faktiskt nå målet och besvara dina forskningsfrågor! </a:t>
            </a:r>
          </a:p>
          <a:p>
            <a:pPr marL="285750" indent="-285750">
              <a:buFontTx/>
              <a:buChar char="-"/>
            </a:pPr>
            <a:r>
              <a:rPr lang="sv-SE" sz="1600" dirty="0">
                <a:solidFill>
                  <a:schemeClr val="tx2">
                    <a:lumMod val="50000"/>
                  </a:schemeClr>
                </a:solidFill>
              </a:rPr>
              <a:t>Se till att det finns en koppling mellan problemet (ditt syfte), metoden och teorin!</a:t>
            </a:r>
          </a:p>
          <a:p>
            <a:pPr marL="285750" indent="-285750">
              <a:buFontTx/>
              <a:buChar char="-"/>
            </a:pPr>
            <a:endParaRPr lang="sv-SE" sz="1400" i="1" dirty="0"/>
          </a:p>
        </p:txBody>
      </p:sp>
      <p:sp>
        <p:nvSpPr>
          <p:cNvPr id="11" name="Oval 10"/>
          <p:cNvSpPr/>
          <p:nvPr/>
        </p:nvSpPr>
        <p:spPr>
          <a:xfrm>
            <a:off x="8129875" y="5727446"/>
            <a:ext cx="482672" cy="461455"/>
          </a:xfrm>
          <a:prstGeom prst="ellipse">
            <a:avLst/>
          </a:prstGeom>
          <a:solidFill>
            <a:schemeClr val="accent1">
              <a:alpha val="5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dirty="0"/>
              <a:t>M</a:t>
            </a:r>
          </a:p>
        </p:txBody>
      </p:sp>
      <p:sp>
        <p:nvSpPr>
          <p:cNvPr id="12" name="Oval 11"/>
          <p:cNvSpPr/>
          <p:nvPr/>
        </p:nvSpPr>
        <p:spPr>
          <a:xfrm>
            <a:off x="7956619" y="5991881"/>
            <a:ext cx="482672" cy="461455"/>
          </a:xfrm>
          <a:prstGeom prst="ellipse">
            <a:avLst/>
          </a:prstGeom>
          <a:solidFill>
            <a:schemeClr val="accent1">
              <a:alpha val="5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dirty="0"/>
              <a:t>P</a:t>
            </a:r>
          </a:p>
        </p:txBody>
      </p:sp>
      <p:sp>
        <p:nvSpPr>
          <p:cNvPr id="13" name="Oval 12"/>
          <p:cNvSpPr/>
          <p:nvPr/>
        </p:nvSpPr>
        <p:spPr>
          <a:xfrm>
            <a:off x="8265792" y="5991881"/>
            <a:ext cx="482672" cy="461455"/>
          </a:xfrm>
          <a:prstGeom prst="ellipse">
            <a:avLst/>
          </a:prstGeom>
          <a:solidFill>
            <a:schemeClr val="accent1">
              <a:alpha val="5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dirty="0"/>
              <a:t>T</a:t>
            </a:r>
          </a:p>
        </p:txBody>
      </p:sp>
      <p:sp>
        <p:nvSpPr>
          <p:cNvPr id="3" name="Horizontal Scroll 2"/>
          <p:cNvSpPr/>
          <p:nvPr/>
        </p:nvSpPr>
        <p:spPr>
          <a:xfrm>
            <a:off x="2231860" y="5230578"/>
            <a:ext cx="2520280" cy="1222758"/>
          </a:xfrm>
          <a:prstGeom prst="horizontalScrol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dirty="0"/>
              <a:t>Och inte glömma bort analysen!</a:t>
            </a:r>
          </a:p>
        </p:txBody>
      </p:sp>
    </p:spTree>
    <p:extLst>
      <p:ext uri="{BB962C8B-B14F-4D97-AF65-F5344CB8AC3E}">
        <p14:creationId xmlns:p14="http://schemas.microsoft.com/office/powerpoint/2010/main" val="38225366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984000" y="-7345"/>
            <a:ext cx="2160000" cy="6986528"/>
          </a:xfrm>
          <a:prstGeom prst="rect">
            <a:avLst/>
          </a:prstGeom>
          <a:solidFill>
            <a:schemeClr val="bg2"/>
          </a:solidFill>
          <a:ln>
            <a:noFill/>
          </a:ln>
        </p:spPr>
        <p:txBody>
          <a:bodyPr wrap="square" rtlCol="0">
            <a:spAutoFit/>
          </a:bodyPr>
          <a:lstStyle/>
          <a:p>
            <a:r>
              <a:rPr lang="sv-SE" sz="1600" dirty="0"/>
              <a:t>Du ska i ditt examensarbete (i den del där du redovisar din metoddiskussion) visa på metodmedvetenhet. Du ska ange vilket metodval du gjort och du ska kunna motivera valet. Det innebär bland annat att du ska kunna visa att du känner till olika metodalternativ – alltså inte bara ett som du valde – och att du kan föra en diskussion kring fördelar och nackdelar kopplade till olika val. Observera att valet kan handla om kombinationer av olika metoder och att bedömningen ska göras i relation till syftet (som ska nås på bästa sätt givet tillgängliga resurser).</a:t>
            </a:r>
          </a:p>
          <a:p>
            <a:endParaRPr lang="sv-SE" sz="1600" dirty="0"/>
          </a:p>
        </p:txBody>
      </p:sp>
      <p:sp>
        <p:nvSpPr>
          <p:cNvPr id="6" name="Rectangle 5"/>
          <p:cNvSpPr/>
          <p:nvPr/>
        </p:nvSpPr>
        <p:spPr>
          <a:xfrm>
            <a:off x="-32893" y="-7345"/>
            <a:ext cx="6984000" cy="6865345"/>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5" name="TextBox 4"/>
          <p:cNvSpPr txBox="1"/>
          <p:nvPr/>
        </p:nvSpPr>
        <p:spPr>
          <a:xfrm>
            <a:off x="389073" y="404664"/>
            <a:ext cx="6120680" cy="461665"/>
          </a:xfrm>
          <a:prstGeom prst="rect">
            <a:avLst/>
          </a:prstGeom>
          <a:noFill/>
        </p:spPr>
        <p:txBody>
          <a:bodyPr wrap="square" rtlCol="0">
            <a:spAutoFit/>
          </a:bodyPr>
          <a:lstStyle/>
          <a:p>
            <a:r>
              <a:rPr lang="sv-SE" sz="2400" dirty="0">
                <a:latin typeface="+mj-lt"/>
              </a:rPr>
              <a:t>Metod 1: Vägval - Rekapitulation</a:t>
            </a:r>
          </a:p>
        </p:txBody>
      </p:sp>
      <p:sp>
        <p:nvSpPr>
          <p:cNvPr id="7" name="TextBox 6"/>
          <p:cNvSpPr txBox="1"/>
          <p:nvPr/>
        </p:nvSpPr>
        <p:spPr>
          <a:xfrm>
            <a:off x="243257" y="866329"/>
            <a:ext cx="6560991" cy="5262979"/>
          </a:xfrm>
          <a:prstGeom prst="rect">
            <a:avLst/>
          </a:prstGeom>
          <a:solidFill>
            <a:schemeClr val="bg1"/>
          </a:solidFill>
        </p:spPr>
        <p:txBody>
          <a:bodyPr wrap="square" rtlCol="0">
            <a:spAutoFit/>
          </a:bodyPr>
          <a:lstStyle/>
          <a:p>
            <a:r>
              <a:rPr lang="sv-SE" sz="2400" dirty="0"/>
              <a:t>Metod = tillvägagångssätt</a:t>
            </a:r>
          </a:p>
          <a:p>
            <a:endParaRPr lang="sv-SE" sz="2400" dirty="0"/>
          </a:p>
          <a:p>
            <a:endParaRPr lang="sv-SE" sz="2400" dirty="0"/>
          </a:p>
          <a:p>
            <a:endParaRPr lang="sv-SE" sz="2400" dirty="0"/>
          </a:p>
          <a:p>
            <a:endParaRPr lang="sv-SE" sz="2400" dirty="0"/>
          </a:p>
          <a:p>
            <a:endParaRPr lang="sv-SE" sz="2400" dirty="0"/>
          </a:p>
          <a:p>
            <a:endParaRPr lang="sv-SE" sz="2400" i="1" u="sng" dirty="0"/>
          </a:p>
          <a:p>
            <a:endParaRPr lang="sv-SE" sz="800" i="1" u="sng" dirty="0"/>
          </a:p>
          <a:p>
            <a:r>
              <a:rPr lang="sv-SE" sz="2400" i="1" u="sng" dirty="0"/>
              <a:t>Vad du ska göra:</a:t>
            </a:r>
            <a:r>
              <a:rPr lang="sv-SE" sz="2400" i="1" dirty="0"/>
              <a:t>		</a:t>
            </a:r>
            <a:r>
              <a:rPr lang="sv-SE" sz="2400" i="1" u="sng" dirty="0"/>
              <a:t>Vad du ska visa:</a:t>
            </a:r>
          </a:p>
          <a:p>
            <a:pPr marL="342900" indent="-342900">
              <a:buFont typeface="+mj-lt"/>
              <a:buAutoNum type="arabicPeriod"/>
            </a:pPr>
            <a:r>
              <a:rPr lang="sv-SE" sz="2400" dirty="0"/>
              <a:t>Välja metod(er)</a:t>
            </a:r>
          </a:p>
          <a:p>
            <a:pPr marL="342900" indent="-342900">
              <a:buFont typeface="+mj-lt"/>
              <a:buAutoNum type="arabicPeriod"/>
            </a:pPr>
            <a:r>
              <a:rPr lang="sv-SE" sz="2400" dirty="0"/>
              <a:t>Motivera val</a:t>
            </a:r>
          </a:p>
          <a:p>
            <a:pPr marL="342900" indent="-342900">
              <a:buFont typeface="+mj-lt"/>
              <a:buAutoNum type="arabicPeriod"/>
            </a:pPr>
            <a:r>
              <a:rPr lang="sv-SE" sz="2400" dirty="0"/>
              <a:t>Beskriva genomförande </a:t>
            </a:r>
          </a:p>
          <a:p>
            <a:pPr marL="342900" indent="-342900">
              <a:buFont typeface="+mj-lt"/>
              <a:buAutoNum type="arabicPeriod"/>
            </a:pPr>
            <a:r>
              <a:rPr lang="sv-SE" sz="2400" dirty="0"/>
              <a:t>Reflektera</a:t>
            </a:r>
            <a:r>
              <a:rPr lang="sv-SE" sz="2000" dirty="0"/>
              <a:t>		   			  </a:t>
            </a:r>
          </a:p>
          <a:p>
            <a:pPr algn="r"/>
            <a:endParaRPr lang="sv-SE" sz="2000" dirty="0"/>
          </a:p>
          <a:p>
            <a:pPr algn="r"/>
            <a:endParaRPr lang="sv-SE" sz="2000" dirty="0"/>
          </a:p>
        </p:txBody>
      </p:sp>
      <p:pic>
        <p:nvPicPr>
          <p:cNvPr id="1026" name="Picture 2" descr="C:\Users\susanne\AppData\Local\Microsoft\Windows\Temporary Internet Files\Content.IE5\HJDR4N6I\MC900186130[1].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20222" y="4149080"/>
            <a:ext cx="823786" cy="115212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C:\Users\susanne\AppData\Local\Microsoft\Windows\Temporary Internet Files\Content.IE5\0KONLRHX\MC900379693[1].wmf"/>
          <p:cNvPicPr>
            <a:picLocks noChangeAspect="1" noChangeArrowheads="1"/>
          </p:cNvPicPr>
          <p:nvPr/>
        </p:nvPicPr>
        <p:blipFill>
          <a:blip r:embed="rId4" cstate="print">
            <a:biLevel thresh="25000"/>
            <a:extLst>
              <a:ext uri="{28A0092B-C50C-407E-A947-70E740481C1C}">
                <a14:useLocalDpi xmlns:a14="http://schemas.microsoft.com/office/drawing/2010/main" val="0"/>
              </a:ext>
            </a:extLst>
          </a:blip>
          <a:srcRect/>
          <a:stretch>
            <a:fillRect/>
          </a:stretch>
        </p:blipFill>
        <p:spPr bwMode="auto">
          <a:xfrm>
            <a:off x="573290" y="1340769"/>
            <a:ext cx="1910478" cy="2089978"/>
          </a:xfrm>
          <a:prstGeom prst="rect">
            <a:avLst/>
          </a:prstGeom>
          <a:noFill/>
          <a:extLst>
            <a:ext uri="{909E8E84-426E-40DD-AFC4-6F175D3DCCD1}">
              <a14:hiddenFill xmlns:a14="http://schemas.microsoft.com/office/drawing/2010/main">
                <a:solidFill>
                  <a:srgbClr val="FFFFFF"/>
                </a:solidFill>
              </a14:hiddenFill>
            </a:ext>
          </a:extLst>
        </p:spPr>
      </p:pic>
      <p:sp>
        <p:nvSpPr>
          <p:cNvPr id="2" name="textruta 1"/>
          <p:cNvSpPr txBox="1"/>
          <p:nvPr/>
        </p:nvSpPr>
        <p:spPr>
          <a:xfrm>
            <a:off x="496788" y="1340768"/>
            <a:ext cx="1828238" cy="2092881"/>
          </a:xfrm>
          <a:prstGeom prst="rect">
            <a:avLst/>
          </a:prstGeom>
          <a:solidFill>
            <a:schemeClr val="bg1">
              <a:alpha val="66000"/>
            </a:schemeClr>
          </a:solidFill>
        </p:spPr>
        <p:txBody>
          <a:bodyPr wrap="square" rtlCol="0">
            <a:spAutoFit/>
          </a:bodyPr>
          <a:lstStyle/>
          <a:p>
            <a:endParaRPr lang="sv-SE" sz="1000" b="1" u="sng" dirty="0">
              <a:solidFill>
                <a:srgbClr val="002060"/>
              </a:solidFill>
            </a:endParaRPr>
          </a:p>
          <a:p>
            <a:r>
              <a:rPr lang="sv-SE" sz="2000" b="1" u="sng" dirty="0">
                <a:solidFill>
                  <a:srgbClr val="002060"/>
                </a:solidFill>
              </a:rPr>
              <a:t>Metodval:</a:t>
            </a:r>
          </a:p>
          <a:p>
            <a:r>
              <a:rPr lang="sv-SE" sz="2000" b="1" dirty="0">
                <a:solidFill>
                  <a:srgbClr val="002060"/>
                </a:solidFill>
              </a:rPr>
              <a:t>- Lämplig</a:t>
            </a:r>
          </a:p>
          <a:p>
            <a:r>
              <a:rPr lang="sv-SE" sz="2000" b="1" dirty="0">
                <a:solidFill>
                  <a:srgbClr val="002060"/>
                </a:solidFill>
              </a:rPr>
              <a:t>- Acceptabel</a:t>
            </a:r>
          </a:p>
          <a:p>
            <a:r>
              <a:rPr lang="sv-SE" sz="2000" b="1" dirty="0">
                <a:solidFill>
                  <a:srgbClr val="002060"/>
                </a:solidFill>
              </a:rPr>
              <a:t>- Genomförbar</a:t>
            </a:r>
          </a:p>
          <a:p>
            <a:endParaRPr lang="sv-SE" sz="2000" b="1" i="1" dirty="0">
              <a:solidFill>
                <a:srgbClr val="002060"/>
              </a:solidFill>
            </a:endParaRPr>
          </a:p>
          <a:p>
            <a:endParaRPr lang="sv-SE" sz="2000" b="1" i="1" dirty="0">
              <a:solidFill>
                <a:srgbClr val="002060"/>
              </a:solidFill>
            </a:endParaRPr>
          </a:p>
        </p:txBody>
      </p:sp>
      <p:sp>
        <p:nvSpPr>
          <p:cNvPr id="3" name="textruta 2"/>
          <p:cNvSpPr txBox="1"/>
          <p:nvPr/>
        </p:nvSpPr>
        <p:spPr>
          <a:xfrm>
            <a:off x="4572000" y="4149080"/>
            <a:ext cx="2160240" cy="369332"/>
          </a:xfrm>
          <a:prstGeom prst="rect">
            <a:avLst/>
          </a:prstGeom>
          <a:noFill/>
        </p:spPr>
        <p:txBody>
          <a:bodyPr wrap="square" rtlCol="0">
            <a:spAutoFit/>
          </a:bodyPr>
          <a:lstStyle/>
          <a:p>
            <a:r>
              <a:rPr lang="sv-SE" dirty="0"/>
              <a:t>Metodmedvetenhet!</a:t>
            </a:r>
            <a:endParaRPr lang="sv-SE" sz="1000" dirty="0"/>
          </a:p>
        </p:txBody>
      </p:sp>
      <p:sp>
        <p:nvSpPr>
          <p:cNvPr id="10" name="textruta 9"/>
          <p:cNvSpPr txBox="1"/>
          <p:nvPr/>
        </p:nvSpPr>
        <p:spPr>
          <a:xfrm>
            <a:off x="4644008" y="4558716"/>
            <a:ext cx="2232248" cy="1846659"/>
          </a:xfrm>
          <a:prstGeom prst="rect">
            <a:avLst/>
          </a:prstGeom>
          <a:noFill/>
        </p:spPr>
        <p:txBody>
          <a:bodyPr wrap="square" rtlCol="0">
            <a:spAutoFit/>
          </a:bodyPr>
          <a:lstStyle/>
          <a:p>
            <a:r>
              <a:rPr lang="sv-SE" sz="1600" dirty="0"/>
              <a:t>(Vetenskapligt förhållningssätt)</a:t>
            </a:r>
          </a:p>
          <a:p>
            <a:pPr marL="285750" indent="-285750">
              <a:buFont typeface="Arial" panose="020B0604020202020204" pitchFamily="34" charset="0"/>
              <a:buChar char="•"/>
            </a:pPr>
            <a:r>
              <a:rPr lang="sv-SE" sz="1600" b="1" dirty="0"/>
              <a:t>Metodik</a:t>
            </a:r>
          </a:p>
          <a:p>
            <a:pPr marL="285750" indent="-285750">
              <a:buFont typeface="Arial" panose="020B0604020202020204" pitchFamily="34" charset="0"/>
              <a:buChar char="•"/>
            </a:pPr>
            <a:r>
              <a:rPr lang="sv-SE" sz="1600" b="1" dirty="0"/>
              <a:t>Metod(er)</a:t>
            </a:r>
          </a:p>
          <a:p>
            <a:pPr marL="285750" indent="-285750">
              <a:buFont typeface="Arial" panose="020B0604020202020204" pitchFamily="34" charset="0"/>
              <a:buChar char="•"/>
            </a:pPr>
            <a:r>
              <a:rPr lang="sv-SE" sz="1600" b="1" dirty="0"/>
              <a:t>Praktiskt tillvägagångssätt</a:t>
            </a:r>
          </a:p>
          <a:p>
            <a:endParaRPr lang="sv-SE" dirty="0"/>
          </a:p>
        </p:txBody>
      </p:sp>
    </p:spTree>
    <p:extLst>
      <p:ext uri="{BB962C8B-B14F-4D97-AF65-F5344CB8AC3E}">
        <p14:creationId xmlns:p14="http://schemas.microsoft.com/office/powerpoint/2010/main" val="9997987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984000" y="-7345"/>
            <a:ext cx="2160000" cy="6986528"/>
          </a:xfrm>
          <a:prstGeom prst="rect">
            <a:avLst/>
          </a:prstGeom>
          <a:solidFill>
            <a:schemeClr val="bg2"/>
          </a:solidFill>
          <a:ln>
            <a:noFill/>
          </a:ln>
        </p:spPr>
        <p:txBody>
          <a:bodyPr wrap="square" rtlCol="0">
            <a:spAutoFit/>
          </a:bodyPr>
          <a:lstStyle/>
          <a:p>
            <a:r>
              <a:rPr lang="sv-SE" sz="1600" dirty="0">
                <a:latin typeface="Bodoni MT" panose="02070603080606020203" pitchFamily="18" charset="0"/>
              </a:rPr>
              <a:t>Kvalitativ(a data)</a:t>
            </a:r>
          </a:p>
          <a:p>
            <a:endParaRPr lang="sv-SE" sz="1600" dirty="0">
              <a:latin typeface="Bodoni MT" panose="02070603080606020203" pitchFamily="18" charset="0"/>
            </a:endParaRPr>
          </a:p>
          <a:p>
            <a:r>
              <a:rPr lang="sv-SE" sz="1600" dirty="0">
                <a:latin typeface="Bodoni MT" panose="02070603080606020203" pitchFamily="18" charset="0"/>
              </a:rPr>
              <a:t>kvalitativ (senlatin </a:t>
            </a:r>
            <a:r>
              <a:rPr lang="sv-SE" sz="1600" dirty="0" err="1">
                <a:latin typeface="Bodoni MT" panose="02070603080606020203" pitchFamily="18" charset="0"/>
              </a:rPr>
              <a:t>qualitati´vus</a:t>
            </a:r>
            <a:r>
              <a:rPr lang="sv-SE" sz="1600" dirty="0">
                <a:latin typeface="Bodoni MT" panose="02070603080606020203" pitchFamily="18" charset="0"/>
              </a:rPr>
              <a:t>; se vidare kvalitet), som avser kvaliteten. Ordet används i facktermer för att understryka faktiska eller essentiella egenskaper t.ex. hos något som ska undersökas. Jämför kvantitativ.</a:t>
            </a: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r>
              <a:rPr lang="sv-SE" sz="1600" i="1" dirty="0">
                <a:latin typeface="Bodoni MT" panose="02070603080606020203" pitchFamily="18" charset="0"/>
              </a:rPr>
              <a:t>kvalitativ. http://www.ne.se/</a:t>
            </a:r>
            <a:r>
              <a:rPr lang="sv-SE" sz="1600" i="1" dirty="0" err="1">
                <a:latin typeface="Bodoni MT" panose="02070603080606020203" pitchFamily="18" charset="0"/>
              </a:rPr>
              <a:t>lang</a:t>
            </a:r>
            <a:r>
              <a:rPr lang="sv-SE" sz="1600" i="1" dirty="0">
                <a:latin typeface="Bodoni MT" panose="02070603080606020203" pitchFamily="18" charset="0"/>
              </a:rPr>
              <a:t>/kvalitativ, Nationalencyklopedin, hämtad 2013-03-13.</a:t>
            </a:r>
          </a:p>
          <a:p>
            <a:endParaRPr lang="sv-SE" sz="1600" i="1" dirty="0">
              <a:latin typeface="Bodoni MT" panose="02070603080606020203" pitchFamily="18" charset="0"/>
            </a:endParaRPr>
          </a:p>
          <a:p>
            <a:endParaRPr lang="sv-SE" sz="1600" i="1" dirty="0">
              <a:latin typeface="Bodoni MT" panose="02070603080606020203" pitchFamily="18" charset="0"/>
            </a:endParaRPr>
          </a:p>
          <a:p>
            <a:endParaRPr lang="sv-SE" sz="1600" i="1" dirty="0">
              <a:latin typeface="Bodoni MT" panose="02070603080606020203" pitchFamily="18" charset="0"/>
            </a:endParaRPr>
          </a:p>
          <a:p>
            <a:endParaRPr lang="sv-SE" sz="1600" i="1" dirty="0">
              <a:latin typeface="Bodoni MT" panose="02070603080606020203" pitchFamily="18" charset="0"/>
            </a:endParaRPr>
          </a:p>
          <a:p>
            <a:endParaRPr lang="sv-SE" sz="1600" i="1" dirty="0">
              <a:latin typeface="Bodoni MT" panose="02070603080606020203" pitchFamily="18" charset="0"/>
            </a:endParaRPr>
          </a:p>
        </p:txBody>
      </p:sp>
      <p:sp>
        <p:nvSpPr>
          <p:cNvPr id="6" name="Rectangle 5"/>
          <p:cNvSpPr/>
          <p:nvPr/>
        </p:nvSpPr>
        <p:spPr>
          <a:xfrm>
            <a:off x="0" y="-7345"/>
            <a:ext cx="6984000" cy="6865345"/>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5" name="TextBox 4"/>
          <p:cNvSpPr txBox="1"/>
          <p:nvPr/>
        </p:nvSpPr>
        <p:spPr>
          <a:xfrm>
            <a:off x="389073" y="260648"/>
            <a:ext cx="6120680" cy="461665"/>
          </a:xfrm>
          <a:prstGeom prst="rect">
            <a:avLst/>
          </a:prstGeom>
          <a:noFill/>
        </p:spPr>
        <p:txBody>
          <a:bodyPr wrap="square" rtlCol="0">
            <a:spAutoFit/>
          </a:bodyPr>
          <a:lstStyle/>
          <a:p>
            <a:r>
              <a:rPr lang="sv-SE" sz="2400" b="1" dirty="0"/>
              <a:t>Metod 2: Kvalitativa metoder</a:t>
            </a:r>
          </a:p>
        </p:txBody>
      </p:sp>
      <p:sp>
        <p:nvSpPr>
          <p:cNvPr id="7" name="TextBox 6"/>
          <p:cNvSpPr txBox="1"/>
          <p:nvPr/>
        </p:nvSpPr>
        <p:spPr>
          <a:xfrm>
            <a:off x="323528" y="836712"/>
            <a:ext cx="6408712" cy="5909310"/>
          </a:xfrm>
          <a:prstGeom prst="rect">
            <a:avLst/>
          </a:prstGeom>
          <a:solidFill>
            <a:schemeClr val="bg1"/>
          </a:solidFill>
        </p:spPr>
        <p:txBody>
          <a:bodyPr wrap="square" rtlCol="0">
            <a:spAutoFit/>
          </a:bodyPr>
          <a:lstStyle/>
          <a:p>
            <a:endParaRPr lang="sv-SE" i="1" dirty="0"/>
          </a:p>
          <a:p>
            <a:endParaRPr lang="sv-SE" i="1" dirty="0"/>
          </a:p>
          <a:p>
            <a:endParaRPr lang="sv-SE" i="1" dirty="0"/>
          </a:p>
          <a:p>
            <a:endParaRPr lang="sv-SE" i="1" dirty="0"/>
          </a:p>
          <a:p>
            <a:endParaRPr lang="sv-SE" i="1" dirty="0"/>
          </a:p>
          <a:p>
            <a:endParaRPr lang="sv-SE" i="1" dirty="0"/>
          </a:p>
          <a:p>
            <a:endParaRPr lang="sv-SE" i="1" dirty="0"/>
          </a:p>
          <a:p>
            <a:endParaRPr lang="sv-SE" i="1" dirty="0"/>
          </a:p>
          <a:p>
            <a:endParaRPr lang="sv-SE" i="1" dirty="0"/>
          </a:p>
          <a:p>
            <a:endParaRPr lang="sv-SE" i="1" dirty="0"/>
          </a:p>
          <a:p>
            <a:endParaRPr lang="sv-SE" i="1" dirty="0"/>
          </a:p>
          <a:p>
            <a:endParaRPr lang="sv-SE" i="1" dirty="0"/>
          </a:p>
          <a:p>
            <a:endParaRPr lang="sv-SE" i="1" dirty="0"/>
          </a:p>
          <a:p>
            <a:endParaRPr lang="sv-SE" i="1" dirty="0"/>
          </a:p>
          <a:p>
            <a:endParaRPr lang="sv-SE" i="1" dirty="0"/>
          </a:p>
          <a:p>
            <a:endParaRPr lang="sv-SE" i="1" dirty="0"/>
          </a:p>
          <a:p>
            <a:endParaRPr lang="sv-SE" i="1" dirty="0"/>
          </a:p>
          <a:p>
            <a:endParaRPr lang="sv-SE" i="1" dirty="0"/>
          </a:p>
          <a:p>
            <a:endParaRPr lang="sv-SE" i="1" dirty="0"/>
          </a:p>
          <a:p>
            <a:endParaRPr lang="sv-SE" i="1" dirty="0"/>
          </a:p>
          <a:p>
            <a:endParaRPr lang="sv-SE" i="1" dirty="0"/>
          </a:p>
        </p:txBody>
      </p:sp>
      <p:pic>
        <p:nvPicPr>
          <p:cNvPr id="819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81584" y="3959665"/>
            <a:ext cx="4930576" cy="27096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Ellips 7"/>
          <p:cNvSpPr/>
          <p:nvPr/>
        </p:nvSpPr>
        <p:spPr>
          <a:xfrm>
            <a:off x="2699792" y="3847688"/>
            <a:ext cx="3384376" cy="2749664"/>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960" y="980728"/>
            <a:ext cx="6103116" cy="27363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ruta 1"/>
          <p:cNvSpPr txBox="1"/>
          <p:nvPr/>
        </p:nvSpPr>
        <p:spPr>
          <a:xfrm>
            <a:off x="251520" y="2247255"/>
            <a:ext cx="936104" cy="461665"/>
          </a:xfrm>
          <a:prstGeom prst="rect">
            <a:avLst/>
          </a:prstGeom>
          <a:noFill/>
        </p:spPr>
        <p:txBody>
          <a:bodyPr wrap="square" rtlCol="0">
            <a:spAutoFit/>
          </a:bodyPr>
          <a:lstStyle/>
          <a:p>
            <a:r>
              <a:rPr lang="sv-SE" sz="2400" b="1" dirty="0">
                <a:solidFill>
                  <a:srgbClr val="C00000"/>
                </a:solidFill>
              </a:rPr>
              <a:t>SYFTE</a:t>
            </a:r>
          </a:p>
        </p:txBody>
      </p:sp>
      <p:sp>
        <p:nvSpPr>
          <p:cNvPr id="10" name="textruta 9"/>
          <p:cNvSpPr txBox="1"/>
          <p:nvPr/>
        </p:nvSpPr>
        <p:spPr>
          <a:xfrm>
            <a:off x="5927049" y="2924944"/>
            <a:ext cx="949207" cy="830997"/>
          </a:xfrm>
          <a:prstGeom prst="rect">
            <a:avLst/>
          </a:prstGeom>
          <a:noFill/>
        </p:spPr>
        <p:txBody>
          <a:bodyPr wrap="square" rtlCol="0">
            <a:spAutoFit/>
          </a:bodyPr>
          <a:lstStyle/>
          <a:p>
            <a:r>
              <a:rPr lang="sv-SE" sz="2400" b="1" dirty="0">
                <a:solidFill>
                  <a:srgbClr val="C00000"/>
                </a:solidFill>
              </a:rPr>
              <a:t>SLUT-SATS</a:t>
            </a:r>
          </a:p>
        </p:txBody>
      </p:sp>
      <p:sp>
        <p:nvSpPr>
          <p:cNvPr id="3" name="Rektangel 2"/>
          <p:cNvSpPr/>
          <p:nvPr/>
        </p:nvSpPr>
        <p:spPr>
          <a:xfrm>
            <a:off x="2483768" y="908720"/>
            <a:ext cx="4392488" cy="2850608"/>
          </a:xfrm>
          <a:prstGeom prst="rect">
            <a:avLst/>
          </a:prstGeom>
          <a:noFill/>
          <a:ln>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Tree>
    <p:extLst>
      <p:ext uri="{BB962C8B-B14F-4D97-AF65-F5344CB8AC3E}">
        <p14:creationId xmlns:p14="http://schemas.microsoft.com/office/powerpoint/2010/main" val="36352084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984000" y="-7345"/>
            <a:ext cx="2160000" cy="6986528"/>
          </a:xfrm>
          <a:prstGeom prst="rect">
            <a:avLst/>
          </a:prstGeom>
          <a:solidFill>
            <a:schemeClr val="bg2"/>
          </a:solidFill>
          <a:ln>
            <a:noFill/>
          </a:ln>
        </p:spPr>
        <p:txBody>
          <a:bodyPr wrap="square" rtlCol="0">
            <a:spAutoFit/>
          </a:bodyPr>
          <a:lstStyle/>
          <a:p>
            <a:r>
              <a:rPr lang="sv-SE" sz="1600" dirty="0"/>
              <a:t>Metod 2: Kvalitativa metoder (intervjuer, fältstudier)</a:t>
            </a:r>
          </a:p>
          <a:p>
            <a:endParaRPr lang="sv-SE" sz="1600" dirty="0"/>
          </a:p>
          <a:p>
            <a:r>
              <a:rPr lang="sv-SE" sz="1600" dirty="0"/>
              <a:t>Metod 3: Kvantitativa metoder (enkäter, undersökningar)</a:t>
            </a:r>
          </a:p>
          <a:p>
            <a:endParaRPr lang="sv-SE" sz="1600" dirty="0"/>
          </a:p>
          <a:p>
            <a:r>
              <a:rPr lang="sv-SE" sz="1600" dirty="0"/>
              <a:t>Metod 4: Experiment och simuleringar (labbförsök, beräkningar)</a:t>
            </a:r>
          </a:p>
          <a:p>
            <a:pPr marL="285750" indent="-285750">
              <a:buFontTx/>
              <a:buChar char="-"/>
            </a:pPr>
            <a:endParaRPr lang="sv-SE" sz="1600" dirty="0"/>
          </a:p>
          <a:p>
            <a:r>
              <a:rPr lang="sv-SE" sz="1600" b="1" dirty="0"/>
              <a:t>EXEMPEL: Hållbart byggande </a:t>
            </a:r>
          </a:p>
          <a:p>
            <a:pPr marL="285750" indent="-285750">
              <a:buFont typeface="Arial" panose="020B0604020202020204" pitchFamily="34" charset="0"/>
              <a:buChar char="•"/>
            </a:pPr>
            <a:r>
              <a:rPr lang="sv-SE" sz="1600" dirty="0"/>
              <a:t>Materialval?</a:t>
            </a:r>
          </a:p>
          <a:p>
            <a:pPr marL="285750" indent="-285750">
              <a:buFont typeface="Arial" panose="020B0604020202020204" pitchFamily="34" charset="0"/>
              <a:buChar char="•"/>
            </a:pPr>
            <a:r>
              <a:rPr lang="sv-SE" sz="1600" dirty="0"/>
              <a:t>Konstruktions-lösning?</a:t>
            </a:r>
          </a:p>
          <a:p>
            <a:pPr marL="285750" indent="-285750">
              <a:buFont typeface="Arial" panose="020B0604020202020204" pitchFamily="34" charset="0"/>
              <a:buChar char="•"/>
            </a:pPr>
            <a:r>
              <a:rPr lang="sv-SE" sz="1600" dirty="0"/>
              <a:t>Energiförsörjning?</a:t>
            </a:r>
          </a:p>
          <a:p>
            <a:pPr marL="285750" indent="-285750">
              <a:buFont typeface="Arial" panose="020B0604020202020204" pitchFamily="34" charset="0"/>
              <a:buChar char="•"/>
            </a:pPr>
            <a:r>
              <a:rPr lang="sv-SE" sz="1600" dirty="0"/>
              <a:t>Miljöcertifiering?</a:t>
            </a:r>
          </a:p>
          <a:p>
            <a:pPr marL="285750" indent="-285750">
              <a:buFont typeface="Arial" panose="020B0604020202020204" pitchFamily="34" charset="0"/>
              <a:buChar char="•"/>
            </a:pPr>
            <a:r>
              <a:rPr lang="sv-SE" sz="1600" dirty="0"/>
              <a:t>Brukarbeteende?</a:t>
            </a:r>
          </a:p>
          <a:p>
            <a:pPr marL="285750" indent="-285750">
              <a:buFont typeface="Arial" panose="020B0604020202020204" pitchFamily="34" charset="0"/>
              <a:buChar char="•"/>
            </a:pPr>
            <a:r>
              <a:rPr lang="sv-SE" sz="1600" dirty="0"/>
              <a:t>Brukarupplevelse?</a:t>
            </a:r>
          </a:p>
          <a:p>
            <a:pPr marL="285750" indent="-285750">
              <a:buFont typeface="Arial" panose="020B0604020202020204" pitchFamily="34" charset="0"/>
              <a:buChar char="•"/>
            </a:pPr>
            <a:r>
              <a:rPr lang="sv-SE" sz="1600" dirty="0"/>
              <a:t>Produktion?</a:t>
            </a:r>
          </a:p>
          <a:p>
            <a:pPr marL="285750" indent="-285750">
              <a:buFont typeface="Arial" panose="020B0604020202020204" pitchFamily="34" charset="0"/>
              <a:buChar char="•"/>
            </a:pPr>
            <a:r>
              <a:rPr lang="sv-SE" sz="1600" dirty="0"/>
              <a:t>Placering?</a:t>
            </a:r>
          </a:p>
          <a:p>
            <a:pPr marL="285750" indent="-285750">
              <a:buFont typeface="Arial" panose="020B0604020202020204" pitchFamily="34" charset="0"/>
              <a:buChar char="•"/>
            </a:pPr>
            <a:r>
              <a:rPr lang="sv-SE" sz="1600" dirty="0"/>
              <a:t>Anläggning?</a:t>
            </a:r>
          </a:p>
          <a:p>
            <a:pPr marL="285750" indent="-285750">
              <a:buFont typeface="Arial" panose="020B0604020202020204" pitchFamily="34" charset="0"/>
              <a:buChar char="•"/>
            </a:pPr>
            <a:r>
              <a:rPr lang="sv-SE" sz="1600" dirty="0"/>
              <a:t>…</a:t>
            </a:r>
          </a:p>
          <a:p>
            <a:pPr marL="285750" indent="-285750">
              <a:buFont typeface="Arial" panose="020B0604020202020204" pitchFamily="34" charset="0"/>
              <a:buChar char="•"/>
            </a:pPr>
            <a:endParaRPr lang="sv-SE" sz="1600" dirty="0"/>
          </a:p>
          <a:p>
            <a:pPr marL="285750" indent="-285750">
              <a:buFont typeface="Arial" panose="020B0604020202020204" pitchFamily="34" charset="0"/>
              <a:buChar char="•"/>
            </a:pPr>
            <a:endParaRPr lang="sv-SE" sz="1600" dirty="0"/>
          </a:p>
        </p:txBody>
      </p:sp>
      <p:sp>
        <p:nvSpPr>
          <p:cNvPr id="6" name="Rectangle 5"/>
          <p:cNvSpPr/>
          <p:nvPr/>
        </p:nvSpPr>
        <p:spPr>
          <a:xfrm>
            <a:off x="0" y="-7345"/>
            <a:ext cx="6984000" cy="6865345"/>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5" name="TextBox 4"/>
          <p:cNvSpPr txBox="1"/>
          <p:nvPr/>
        </p:nvSpPr>
        <p:spPr>
          <a:xfrm>
            <a:off x="389073" y="404664"/>
            <a:ext cx="6120680" cy="461665"/>
          </a:xfrm>
          <a:prstGeom prst="rect">
            <a:avLst/>
          </a:prstGeom>
          <a:noFill/>
        </p:spPr>
        <p:txBody>
          <a:bodyPr wrap="square" rtlCol="0">
            <a:spAutoFit/>
          </a:bodyPr>
          <a:lstStyle/>
          <a:p>
            <a:r>
              <a:rPr lang="sv-SE" sz="2400" b="1" dirty="0">
                <a:latin typeface="+mj-lt"/>
              </a:rPr>
              <a:t>Metod 1: Vägval</a:t>
            </a:r>
          </a:p>
        </p:txBody>
      </p:sp>
      <p:sp>
        <p:nvSpPr>
          <p:cNvPr id="7" name="TextBox 6"/>
          <p:cNvSpPr txBox="1"/>
          <p:nvPr/>
        </p:nvSpPr>
        <p:spPr>
          <a:xfrm>
            <a:off x="539552" y="1332849"/>
            <a:ext cx="5832648" cy="5078313"/>
          </a:xfrm>
          <a:prstGeom prst="rect">
            <a:avLst/>
          </a:prstGeom>
          <a:solidFill>
            <a:schemeClr val="bg1"/>
          </a:solidFill>
        </p:spPr>
        <p:txBody>
          <a:bodyPr wrap="square" rtlCol="0">
            <a:spAutoFit/>
          </a:bodyPr>
          <a:lstStyle/>
          <a:p>
            <a:endParaRPr lang="sv-SE" dirty="0"/>
          </a:p>
          <a:p>
            <a:endParaRPr lang="sv-SE" dirty="0"/>
          </a:p>
          <a:p>
            <a:endParaRPr lang="sv-SE" dirty="0"/>
          </a:p>
          <a:p>
            <a:endParaRPr lang="sv-SE" dirty="0"/>
          </a:p>
          <a:p>
            <a:endParaRPr lang="sv-SE" dirty="0"/>
          </a:p>
          <a:p>
            <a:endParaRPr lang="sv-SE" dirty="0"/>
          </a:p>
          <a:p>
            <a:endParaRPr lang="sv-SE" dirty="0"/>
          </a:p>
          <a:p>
            <a:endParaRPr lang="sv-SE" dirty="0"/>
          </a:p>
          <a:p>
            <a:endParaRPr lang="sv-SE" dirty="0"/>
          </a:p>
          <a:p>
            <a:endParaRPr lang="sv-SE" dirty="0"/>
          </a:p>
          <a:p>
            <a:endParaRPr lang="sv-SE" dirty="0"/>
          </a:p>
          <a:p>
            <a:endParaRPr lang="sv-SE" dirty="0"/>
          </a:p>
          <a:p>
            <a:endParaRPr lang="sv-SE" dirty="0"/>
          </a:p>
          <a:p>
            <a:endParaRPr lang="sv-SE" dirty="0"/>
          </a:p>
          <a:p>
            <a:endParaRPr lang="sv-SE" dirty="0"/>
          </a:p>
          <a:p>
            <a:endParaRPr lang="sv-SE" dirty="0"/>
          </a:p>
          <a:p>
            <a:endParaRPr lang="sv-SE" dirty="0"/>
          </a:p>
          <a:p>
            <a:endParaRPr lang="sv-SE" dirty="0"/>
          </a:p>
        </p:txBody>
      </p:sp>
      <p:pic>
        <p:nvPicPr>
          <p:cNvPr id="1026" name="Picture 2" descr="C:\Users\susanne\AppData\Local\Microsoft\Windows\Temporary Internet Files\Content.IE5\0KONLRHX\MC900379693[1].wmf"/>
          <p:cNvPicPr>
            <a:picLocks noChangeAspect="1" noChangeArrowheads="1"/>
          </p:cNvPicPr>
          <p:nvPr/>
        </p:nvPicPr>
        <p:blipFill>
          <a:blip r:embed="rId3" cstate="print">
            <a:biLevel thresh="25000"/>
            <a:extLst>
              <a:ext uri="{28A0092B-C50C-407E-A947-70E740481C1C}">
                <a14:useLocalDpi xmlns:a14="http://schemas.microsoft.com/office/drawing/2010/main" val="0"/>
              </a:ext>
            </a:extLst>
          </a:blip>
          <a:srcRect/>
          <a:stretch>
            <a:fillRect/>
          </a:stretch>
        </p:blipFill>
        <p:spPr bwMode="auto">
          <a:xfrm>
            <a:off x="1662963" y="1916832"/>
            <a:ext cx="3357000" cy="36724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78051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984000" y="-7345"/>
            <a:ext cx="2160000" cy="6986528"/>
          </a:xfrm>
          <a:prstGeom prst="rect">
            <a:avLst/>
          </a:prstGeom>
          <a:solidFill>
            <a:schemeClr val="bg2"/>
          </a:solidFill>
          <a:ln>
            <a:noFill/>
          </a:ln>
        </p:spPr>
        <p:txBody>
          <a:bodyPr wrap="square" rtlCol="0">
            <a:spAutoFit/>
          </a:bodyPr>
          <a:lstStyle/>
          <a:p>
            <a:endParaRPr lang="sv-SE" sz="1600" i="1" dirty="0">
              <a:latin typeface="Bodoni MT" panose="02070603080606020203" pitchFamily="18" charset="0"/>
            </a:endParaRPr>
          </a:p>
          <a:p>
            <a:endParaRPr lang="sv-SE" sz="1600" i="1" dirty="0">
              <a:latin typeface="Bodoni MT" panose="02070603080606020203" pitchFamily="18" charset="0"/>
            </a:endParaRPr>
          </a:p>
          <a:p>
            <a:endParaRPr lang="sv-SE" sz="1600" i="1" dirty="0">
              <a:latin typeface="Bodoni MT" panose="02070603080606020203" pitchFamily="18" charset="0"/>
            </a:endParaRPr>
          </a:p>
          <a:p>
            <a:endParaRPr lang="sv-SE" sz="1600" i="1" dirty="0">
              <a:latin typeface="Bodoni MT" panose="02070603080606020203" pitchFamily="18" charset="0"/>
            </a:endParaRPr>
          </a:p>
          <a:p>
            <a:endParaRPr lang="sv-SE" sz="1600" i="1" dirty="0">
              <a:latin typeface="Bodoni MT" panose="02070603080606020203" pitchFamily="18" charset="0"/>
            </a:endParaRPr>
          </a:p>
          <a:p>
            <a:endParaRPr lang="sv-SE" sz="1600" i="1" dirty="0">
              <a:latin typeface="Bodoni MT" panose="02070603080606020203" pitchFamily="18" charset="0"/>
            </a:endParaRPr>
          </a:p>
          <a:p>
            <a:endParaRPr lang="sv-SE" sz="1600" i="1" dirty="0">
              <a:latin typeface="Bodoni MT" panose="02070603080606020203" pitchFamily="18" charset="0"/>
            </a:endParaRPr>
          </a:p>
          <a:p>
            <a:endParaRPr lang="sv-SE" sz="1600" i="1" dirty="0">
              <a:latin typeface="Bodoni MT" panose="02070603080606020203" pitchFamily="18" charset="0"/>
            </a:endParaRPr>
          </a:p>
          <a:p>
            <a:endParaRPr lang="sv-SE" sz="1600" i="1" dirty="0">
              <a:latin typeface="Bodoni MT" panose="02070603080606020203" pitchFamily="18" charset="0"/>
            </a:endParaRPr>
          </a:p>
          <a:p>
            <a:endParaRPr lang="sv-SE" sz="1600" i="1" dirty="0">
              <a:latin typeface="Bodoni MT" panose="02070603080606020203" pitchFamily="18" charset="0"/>
            </a:endParaRPr>
          </a:p>
          <a:p>
            <a:endParaRPr lang="sv-SE" sz="1600" i="1" dirty="0">
              <a:latin typeface="Bodoni MT" panose="02070603080606020203" pitchFamily="18" charset="0"/>
            </a:endParaRPr>
          </a:p>
          <a:p>
            <a:endParaRPr lang="sv-SE" sz="1600" i="1" dirty="0">
              <a:latin typeface="Bodoni MT" panose="02070603080606020203" pitchFamily="18" charset="0"/>
            </a:endParaRPr>
          </a:p>
          <a:p>
            <a:endParaRPr lang="sv-SE" sz="1600" i="1" dirty="0">
              <a:latin typeface="Bodoni MT" panose="02070603080606020203" pitchFamily="18" charset="0"/>
            </a:endParaRPr>
          </a:p>
          <a:p>
            <a:endParaRPr lang="sv-SE" sz="1600" i="1" dirty="0">
              <a:latin typeface="Bodoni MT" panose="02070603080606020203" pitchFamily="18" charset="0"/>
            </a:endParaRPr>
          </a:p>
          <a:p>
            <a:endParaRPr lang="sv-SE" sz="1600" i="1" dirty="0">
              <a:latin typeface="Bodoni MT" panose="02070603080606020203" pitchFamily="18" charset="0"/>
            </a:endParaRPr>
          </a:p>
          <a:p>
            <a:endParaRPr lang="sv-SE" sz="1600" i="1" dirty="0">
              <a:latin typeface="Bodoni MT" panose="02070603080606020203" pitchFamily="18" charset="0"/>
            </a:endParaRPr>
          </a:p>
          <a:p>
            <a:endParaRPr lang="sv-SE" sz="1600" i="1" dirty="0">
              <a:latin typeface="Bodoni MT" panose="02070603080606020203" pitchFamily="18" charset="0"/>
            </a:endParaRPr>
          </a:p>
          <a:p>
            <a:endParaRPr lang="sv-SE" sz="1600" i="1" dirty="0">
              <a:latin typeface="Bodoni MT" panose="02070603080606020203" pitchFamily="18" charset="0"/>
            </a:endParaRPr>
          </a:p>
          <a:p>
            <a:endParaRPr lang="sv-SE" sz="1600" i="1" dirty="0">
              <a:latin typeface="Bodoni MT" panose="02070603080606020203" pitchFamily="18" charset="0"/>
            </a:endParaRPr>
          </a:p>
          <a:p>
            <a:r>
              <a:rPr lang="sv-SE" sz="1600" i="1" dirty="0">
                <a:latin typeface="Bodoni MT" panose="02070603080606020203" pitchFamily="18" charset="0"/>
              </a:rPr>
              <a:t>Citat är hämtat från Mälardalens högskola:</a:t>
            </a:r>
          </a:p>
          <a:p>
            <a:r>
              <a:rPr lang="sv-SE" sz="1600" i="1" dirty="0">
                <a:latin typeface="Bodoni MT" panose="02070603080606020203" pitchFamily="18" charset="0"/>
                <a:hlinkClick r:id="rId2"/>
              </a:rPr>
              <a:t>http://www.mdh.se/student/minastudier/examensarbete/omraden/metoddoktorn/metod/validitet-1.29071</a:t>
            </a:r>
            <a:endParaRPr lang="sv-SE" sz="1600" i="1" dirty="0">
              <a:latin typeface="Bodoni MT" panose="02070603080606020203" pitchFamily="18" charset="0"/>
            </a:endParaRPr>
          </a:p>
          <a:p>
            <a:endParaRPr lang="sv-SE" sz="1600" i="1" dirty="0">
              <a:latin typeface="Bodoni MT" panose="02070603080606020203" pitchFamily="18" charset="0"/>
            </a:endParaRPr>
          </a:p>
          <a:p>
            <a:endParaRPr lang="sv-SE" sz="1600" i="1" dirty="0">
              <a:latin typeface="Bodoni MT" panose="02070603080606020203" pitchFamily="18" charset="0"/>
            </a:endParaRPr>
          </a:p>
        </p:txBody>
      </p:sp>
      <p:sp>
        <p:nvSpPr>
          <p:cNvPr id="6" name="Rectangle 5"/>
          <p:cNvSpPr/>
          <p:nvPr/>
        </p:nvSpPr>
        <p:spPr>
          <a:xfrm>
            <a:off x="0" y="-7345"/>
            <a:ext cx="6984000" cy="6865345"/>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5" name="TextBox 4"/>
          <p:cNvSpPr txBox="1"/>
          <p:nvPr/>
        </p:nvSpPr>
        <p:spPr>
          <a:xfrm>
            <a:off x="389073" y="260648"/>
            <a:ext cx="6120680" cy="461665"/>
          </a:xfrm>
          <a:prstGeom prst="rect">
            <a:avLst/>
          </a:prstGeom>
          <a:noFill/>
        </p:spPr>
        <p:txBody>
          <a:bodyPr wrap="square" rtlCol="0">
            <a:spAutoFit/>
          </a:bodyPr>
          <a:lstStyle/>
          <a:p>
            <a:r>
              <a:rPr lang="sv-SE" sz="2400" b="1" dirty="0"/>
              <a:t>Metod 2: Kvalitativa metoder</a:t>
            </a:r>
          </a:p>
        </p:txBody>
      </p:sp>
      <p:sp>
        <p:nvSpPr>
          <p:cNvPr id="7" name="TextBox 6"/>
          <p:cNvSpPr txBox="1"/>
          <p:nvPr/>
        </p:nvSpPr>
        <p:spPr>
          <a:xfrm>
            <a:off x="323528" y="836712"/>
            <a:ext cx="6408712" cy="5355312"/>
          </a:xfrm>
          <a:prstGeom prst="rect">
            <a:avLst/>
          </a:prstGeom>
          <a:solidFill>
            <a:schemeClr val="bg1"/>
          </a:solidFill>
        </p:spPr>
        <p:txBody>
          <a:bodyPr wrap="square" rtlCol="0">
            <a:spAutoFit/>
          </a:bodyPr>
          <a:lstStyle/>
          <a:p>
            <a:endParaRPr lang="sv-SE" dirty="0"/>
          </a:p>
          <a:p>
            <a:endParaRPr lang="sv-SE" dirty="0"/>
          </a:p>
          <a:p>
            <a:endParaRPr lang="sv-SE" dirty="0"/>
          </a:p>
          <a:p>
            <a:endParaRPr lang="sv-SE" dirty="0"/>
          </a:p>
          <a:p>
            <a:endParaRPr lang="sv-SE" dirty="0"/>
          </a:p>
          <a:p>
            <a:endParaRPr lang="sv-SE" dirty="0"/>
          </a:p>
          <a:p>
            <a:endParaRPr lang="sv-SE" dirty="0"/>
          </a:p>
          <a:p>
            <a:endParaRPr lang="sv-SE" dirty="0"/>
          </a:p>
          <a:p>
            <a:endParaRPr lang="sv-SE" dirty="0"/>
          </a:p>
          <a:p>
            <a:endParaRPr lang="sv-SE" dirty="0"/>
          </a:p>
          <a:p>
            <a:endParaRPr lang="sv-SE" dirty="0"/>
          </a:p>
          <a:p>
            <a:endParaRPr lang="sv-SE" dirty="0"/>
          </a:p>
          <a:p>
            <a:endParaRPr lang="sv-SE" dirty="0"/>
          </a:p>
          <a:p>
            <a:r>
              <a:rPr lang="sv-SE" i="1" dirty="0"/>
              <a:t>”För att kunna göra en bra undersökning måste du förstå vad validitet innebär för den utredning som du ska göra. Validiteten är viktig vid två tillfällen. Det första tillfället är när du utformar din undersökning, d.v.s. i alla de olika moment som förekommer i utredningsprocessen. Det andra är när du bedömer din egen eller någon annans utredning.”</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960" y="980728"/>
            <a:ext cx="6103116" cy="27363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ruta 1"/>
          <p:cNvSpPr txBox="1"/>
          <p:nvPr/>
        </p:nvSpPr>
        <p:spPr>
          <a:xfrm>
            <a:off x="251520" y="2247255"/>
            <a:ext cx="936104" cy="461665"/>
          </a:xfrm>
          <a:prstGeom prst="rect">
            <a:avLst/>
          </a:prstGeom>
          <a:noFill/>
        </p:spPr>
        <p:txBody>
          <a:bodyPr wrap="square" rtlCol="0">
            <a:spAutoFit/>
          </a:bodyPr>
          <a:lstStyle/>
          <a:p>
            <a:r>
              <a:rPr lang="sv-SE" sz="2400" b="1" dirty="0">
                <a:solidFill>
                  <a:srgbClr val="C00000"/>
                </a:solidFill>
              </a:rPr>
              <a:t>SYFTE</a:t>
            </a:r>
          </a:p>
        </p:txBody>
      </p:sp>
      <p:sp>
        <p:nvSpPr>
          <p:cNvPr id="10" name="textruta 9"/>
          <p:cNvSpPr txBox="1"/>
          <p:nvPr/>
        </p:nvSpPr>
        <p:spPr>
          <a:xfrm>
            <a:off x="5927049" y="2924944"/>
            <a:ext cx="949207" cy="830997"/>
          </a:xfrm>
          <a:prstGeom prst="rect">
            <a:avLst/>
          </a:prstGeom>
          <a:noFill/>
        </p:spPr>
        <p:txBody>
          <a:bodyPr wrap="square" rtlCol="0">
            <a:spAutoFit/>
          </a:bodyPr>
          <a:lstStyle/>
          <a:p>
            <a:r>
              <a:rPr lang="sv-SE" sz="2400" b="1" dirty="0">
                <a:solidFill>
                  <a:srgbClr val="C00000"/>
                </a:solidFill>
              </a:rPr>
              <a:t>SLUT-SATS</a:t>
            </a:r>
          </a:p>
        </p:txBody>
      </p:sp>
      <p:sp>
        <p:nvSpPr>
          <p:cNvPr id="3" name="Rektangel 2"/>
          <p:cNvSpPr/>
          <p:nvPr/>
        </p:nvSpPr>
        <p:spPr>
          <a:xfrm>
            <a:off x="2483768" y="908720"/>
            <a:ext cx="4392488" cy="2850608"/>
          </a:xfrm>
          <a:prstGeom prst="rect">
            <a:avLst/>
          </a:prstGeom>
          <a:noFill/>
          <a:ln>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2" name="Ellips 11"/>
          <p:cNvSpPr/>
          <p:nvPr/>
        </p:nvSpPr>
        <p:spPr>
          <a:xfrm>
            <a:off x="2510485" y="1069286"/>
            <a:ext cx="1980221" cy="1639634"/>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Tree>
    <p:extLst>
      <p:ext uri="{BB962C8B-B14F-4D97-AF65-F5344CB8AC3E}">
        <p14:creationId xmlns:p14="http://schemas.microsoft.com/office/powerpoint/2010/main" val="20309804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984000" y="-7345"/>
            <a:ext cx="2160000" cy="6986528"/>
          </a:xfrm>
          <a:prstGeom prst="rect">
            <a:avLst/>
          </a:prstGeom>
          <a:solidFill>
            <a:schemeClr val="bg2"/>
          </a:solidFill>
          <a:ln>
            <a:noFill/>
          </a:ln>
        </p:spPr>
        <p:txBody>
          <a:bodyPr wrap="square" rtlCol="0">
            <a:spAutoFit/>
          </a:bodyPr>
          <a:lstStyle/>
          <a:p>
            <a:r>
              <a:rPr lang="sv-SE" sz="1600" dirty="0">
                <a:latin typeface="Bodoni MT" panose="02070603080606020203" pitchFamily="18" charset="0"/>
              </a:rPr>
              <a:t>Reliabilitet handlar om hur tillförlitligt mätinstrumentet är. </a:t>
            </a:r>
            <a:r>
              <a:rPr lang="sv-SE" sz="1600" i="1" dirty="0">
                <a:latin typeface="Bodoni MT" panose="02070603080606020203" pitchFamily="18" charset="0"/>
              </a:rPr>
              <a:t>Om jag upprepar undersökningen, kommer jag med hjälp av mätinstrumentet att få samma värde - om och om och om igen?</a:t>
            </a:r>
          </a:p>
          <a:p>
            <a:endParaRPr lang="sv-SE" sz="1600" dirty="0">
              <a:latin typeface="Bodoni MT" panose="02070603080606020203" pitchFamily="18" charset="0"/>
            </a:endParaRPr>
          </a:p>
          <a:p>
            <a:r>
              <a:rPr lang="sv-SE" sz="1600" dirty="0">
                <a:latin typeface="Bodoni MT" panose="02070603080606020203" pitchFamily="18" charset="0"/>
              </a:rPr>
              <a:t>Validitet handlar om i vilken utsträckning du, när du använder dig av ditt mätinstrument, faktiskt mäter det du vill mäta.</a:t>
            </a:r>
          </a:p>
          <a:p>
            <a:r>
              <a:rPr lang="sv-SE" sz="1600" i="1" dirty="0">
                <a:latin typeface="Bodoni MT" panose="02070603080606020203" pitchFamily="18" charset="0"/>
              </a:rPr>
              <a:t>Om jag använder mitt mätinstrument för att mäta en viss företeelse, hur väl mäter mitt mätinstrument just denna företeelse? </a:t>
            </a: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p:txBody>
      </p:sp>
      <p:sp>
        <p:nvSpPr>
          <p:cNvPr id="6" name="Rectangle 5"/>
          <p:cNvSpPr/>
          <p:nvPr/>
        </p:nvSpPr>
        <p:spPr>
          <a:xfrm>
            <a:off x="0" y="-7345"/>
            <a:ext cx="6984000" cy="6865345"/>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5" name="TextBox 4"/>
          <p:cNvSpPr txBox="1"/>
          <p:nvPr/>
        </p:nvSpPr>
        <p:spPr>
          <a:xfrm>
            <a:off x="389073" y="404664"/>
            <a:ext cx="6120680" cy="461665"/>
          </a:xfrm>
          <a:prstGeom prst="rect">
            <a:avLst/>
          </a:prstGeom>
          <a:noFill/>
        </p:spPr>
        <p:txBody>
          <a:bodyPr wrap="square" rtlCol="0">
            <a:spAutoFit/>
          </a:bodyPr>
          <a:lstStyle/>
          <a:p>
            <a:r>
              <a:rPr lang="sv-SE" sz="2400" dirty="0">
                <a:latin typeface="+mj-lt"/>
              </a:rPr>
              <a:t>Kvalitetskriterier</a:t>
            </a:r>
          </a:p>
        </p:txBody>
      </p:sp>
      <p:sp>
        <p:nvSpPr>
          <p:cNvPr id="7" name="TextBox 6"/>
          <p:cNvSpPr txBox="1"/>
          <p:nvPr/>
        </p:nvSpPr>
        <p:spPr>
          <a:xfrm>
            <a:off x="533089" y="1340768"/>
            <a:ext cx="5832648" cy="5386090"/>
          </a:xfrm>
          <a:prstGeom prst="rect">
            <a:avLst/>
          </a:prstGeom>
          <a:solidFill>
            <a:schemeClr val="bg1"/>
          </a:solidFill>
        </p:spPr>
        <p:txBody>
          <a:bodyPr wrap="square" rtlCol="0">
            <a:spAutoFit/>
          </a:bodyPr>
          <a:lstStyle/>
          <a:p>
            <a:r>
              <a:rPr lang="sv-SE" b="1" i="1" dirty="0">
                <a:solidFill>
                  <a:srgbClr val="FF0000"/>
                </a:solidFill>
              </a:rPr>
              <a:t>Observera att det vi nu talar om inte gäller enbart för kvalitativa metoder!</a:t>
            </a:r>
          </a:p>
          <a:p>
            <a:endParaRPr lang="sv-SE" dirty="0"/>
          </a:p>
          <a:p>
            <a:r>
              <a:rPr lang="sv-SE" dirty="0"/>
              <a:t>Reliabilitet – 	Hur tillförlitliga är dina data?</a:t>
            </a:r>
          </a:p>
          <a:p>
            <a:r>
              <a:rPr lang="sv-SE" dirty="0"/>
              <a:t>Validitet – 	Studerar du det du sagt att du ska 			studera?</a:t>
            </a:r>
          </a:p>
          <a:p>
            <a:endParaRPr lang="sv-SE" dirty="0"/>
          </a:p>
          <a:p>
            <a:r>
              <a:rPr lang="sv-SE" dirty="0"/>
              <a:t>Hur bra mäter verktyget (instrumentet) det verktyget mäter? </a:t>
            </a:r>
          </a:p>
          <a:p>
            <a:endParaRPr lang="sv-SE" dirty="0"/>
          </a:p>
          <a:p>
            <a:r>
              <a:rPr lang="sv-SE" dirty="0"/>
              <a:t>Hur bra mäter det som verktyget mäter det som vi faktiskt är intresserade av att dra slutsatser om?</a:t>
            </a:r>
          </a:p>
          <a:p>
            <a:endParaRPr lang="sv-SE" dirty="0"/>
          </a:p>
          <a:p>
            <a:r>
              <a:rPr lang="sv-SE" sz="1600" dirty="0"/>
              <a:t>exempel 1)	 ”Verktyg” = termometer</a:t>
            </a:r>
          </a:p>
          <a:p>
            <a:r>
              <a:rPr lang="sv-SE" sz="1600" dirty="0"/>
              <a:t>exempel 2) ”Verktyg” = intervjuformulär</a:t>
            </a:r>
          </a:p>
          <a:p>
            <a:endParaRPr lang="sv-SE" sz="1600" dirty="0"/>
          </a:p>
          <a:p>
            <a:endParaRPr lang="sv-SE" sz="1600" dirty="0"/>
          </a:p>
          <a:p>
            <a:r>
              <a:rPr lang="sv-SE" sz="1600" i="1" dirty="0"/>
              <a:t>Men det handlar inte bara om </a:t>
            </a:r>
          </a:p>
          <a:p>
            <a:r>
              <a:rPr lang="sv-SE" sz="1600" i="1" dirty="0"/>
              <a:t>”verktyget”</a:t>
            </a:r>
          </a:p>
          <a:p>
            <a:r>
              <a:rPr lang="sv-SE" sz="1600" i="1" dirty="0"/>
              <a:t>Utan också om hur vi gör när vi använder</a:t>
            </a:r>
          </a:p>
          <a:p>
            <a:r>
              <a:rPr lang="sv-SE" sz="1600" i="1" dirty="0"/>
              <a:t>verktyget.</a:t>
            </a:r>
            <a:endParaRPr lang="sv-SE" i="1" dirty="0"/>
          </a:p>
        </p:txBody>
      </p:sp>
      <p:pic>
        <p:nvPicPr>
          <p:cNvPr id="1026" name="Picture 2" descr="C:\Users\susanne\AppData\Local\Microsoft\Windows\Temporary Internet Files\Content.IE5\0KONLRHX\MC900149862[1].wmf"/>
          <p:cNvPicPr>
            <a:picLocks noChangeAspect="1" noChangeArrowheads="1"/>
          </p:cNvPicPr>
          <p:nvPr/>
        </p:nvPicPr>
        <p:blipFill>
          <a:blip r:embed="rId2" cstate="print">
            <a:biLevel thresh="75000"/>
            <a:extLst>
              <a:ext uri="{28A0092B-C50C-407E-A947-70E740481C1C}">
                <a14:useLocalDpi xmlns:a14="http://schemas.microsoft.com/office/drawing/2010/main" val="0"/>
              </a:ext>
            </a:extLst>
          </a:blip>
          <a:srcRect/>
          <a:stretch>
            <a:fillRect/>
          </a:stretch>
        </p:blipFill>
        <p:spPr bwMode="auto">
          <a:xfrm rot="992808">
            <a:off x="4073184" y="4252911"/>
            <a:ext cx="1040110" cy="2138467"/>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C:\Users\susanne\AppData\Local\Microsoft\Windows\Temporary Internet Files\Content.IE5\HJDR4N6I\MC900295567[1].wmf"/>
          <p:cNvPicPr>
            <a:picLocks noChangeAspect="1" noChangeArrowheads="1"/>
          </p:cNvPicPr>
          <p:nvPr/>
        </p:nvPicPr>
        <p:blipFill>
          <a:blip r:embed="rId3" cstate="print">
            <a:biLevel thresh="50000"/>
            <a:extLst>
              <a:ext uri="{28A0092B-C50C-407E-A947-70E740481C1C}">
                <a14:useLocalDpi xmlns:a14="http://schemas.microsoft.com/office/drawing/2010/main" val="0"/>
              </a:ext>
            </a:extLst>
          </a:blip>
          <a:srcRect/>
          <a:stretch>
            <a:fillRect/>
          </a:stretch>
        </p:blipFill>
        <p:spPr bwMode="auto">
          <a:xfrm>
            <a:off x="4894549" y="4869160"/>
            <a:ext cx="1471188" cy="18604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84617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984000" y="-7345"/>
            <a:ext cx="2160000" cy="6986528"/>
          </a:xfrm>
          <a:prstGeom prst="rect">
            <a:avLst/>
          </a:prstGeom>
          <a:solidFill>
            <a:schemeClr val="bg2"/>
          </a:solidFill>
          <a:ln>
            <a:noFill/>
          </a:ln>
        </p:spPr>
        <p:txBody>
          <a:bodyPr wrap="square" rtlCol="0">
            <a:spAutoFit/>
          </a:bodyPr>
          <a:lstStyle/>
          <a:p>
            <a:endParaRPr lang="sv-SE" sz="1600" dirty="0">
              <a:latin typeface="Bodoni MT" panose="02070603080606020203" pitchFamily="18" charset="0"/>
            </a:endParaRPr>
          </a:p>
          <a:p>
            <a:r>
              <a:rPr lang="sv-SE" sz="1600" dirty="0">
                <a:latin typeface="Bodoni MT" panose="02070603080606020203" pitchFamily="18" charset="0"/>
              </a:rPr>
              <a:t>Bilden tagen från SBN:s introduktions-kurs i metod 2015.</a:t>
            </a: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p:txBody>
      </p:sp>
      <p:sp>
        <p:nvSpPr>
          <p:cNvPr id="6" name="Rectangle 5"/>
          <p:cNvSpPr/>
          <p:nvPr/>
        </p:nvSpPr>
        <p:spPr>
          <a:xfrm>
            <a:off x="0" y="-7345"/>
            <a:ext cx="6984000" cy="6865345"/>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5" name="TextBox 4"/>
          <p:cNvSpPr txBox="1"/>
          <p:nvPr/>
        </p:nvSpPr>
        <p:spPr>
          <a:xfrm>
            <a:off x="389073" y="404664"/>
            <a:ext cx="6120680" cy="461665"/>
          </a:xfrm>
          <a:prstGeom prst="rect">
            <a:avLst/>
          </a:prstGeom>
          <a:noFill/>
        </p:spPr>
        <p:txBody>
          <a:bodyPr wrap="square" rtlCol="0">
            <a:spAutoFit/>
          </a:bodyPr>
          <a:lstStyle/>
          <a:p>
            <a:r>
              <a:rPr lang="sv-SE" sz="2400" dirty="0">
                <a:latin typeface="+mj-lt"/>
              </a:rPr>
              <a:t>A </a:t>
            </a:r>
            <a:r>
              <a:rPr lang="sv-SE" sz="2400" dirty="0" err="1">
                <a:latin typeface="+mj-lt"/>
              </a:rPr>
              <a:t>few</a:t>
            </a:r>
            <a:r>
              <a:rPr lang="sv-SE" sz="2400" dirty="0">
                <a:latin typeface="+mj-lt"/>
              </a:rPr>
              <a:t> </a:t>
            </a:r>
            <a:r>
              <a:rPr lang="sv-SE" sz="2400" dirty="0" err="1">
                <a:latin typeface="+mj-lt"/>
              </a:rPr>
              <a:t>more</a:t>
            </a:r>
            <a:r>
              <a:rPr lang="sv-SE" sz="2400" dirty="0">
                <a:latin typeface="+mj-lt"/>
              </a:rPr>
              <a:t> </a:t>
            </a:r>
            <a:r>
              <a:rPr lang="sv-SE" sz="2400" dirty="0" err="1">
                <a:latin typeface="+mj-lt"/>
              </a:rPr>
              <a:t>words</a:t>
            </a:r>
            <a:r>
              <a:rPr lang="sv-SE" sz="2400" dirty="0">
                <a:latin typeface="+mj-lt"/>
              </a:rPr>
              <a:t> on </a:t>
            </a:r>
            <a:r>
              <a:rPr lang="sv-SE" sz="2400" dirty="0" err="1">
                <a:latin typeface="+mj-lt"/>
              </a:rPr>
              <a:t>validity</a:t>
            </a:r>
            <a:endParaRPr lang="sv-SE" sz="2400" dirty="0">
              <a:latin typeface="+mj-lt"/>
            </a:endParaRPr>
          </a:p>
        </p:txBody>
      </p:sp>
      <p:sp>
        <p:nvSpPr>
          <p:cNvPr id="7" name="TextBox 6"/>
          <p:cNvSpPr txBox="1"/>
          <p:nvPr/>
        </p:nvSpPr>
        <p:spPr>
          <a:xfrm>
            <a:off x="323528" y="1268760"/>
            <a:ext cx="6408712" cy="4524315"/>
          </a:xfrm>
          <a:prstGeom prst="rect">
            <a:avLst/>
          </a:prstGeom>
          <a:solidFill>
            <a:schemeClr val="bg1"/>
          </a:solidFill>
        </p:spPr>
        <p:txBody>
          <a:bodyPr wrap="square" rtlCol="0">
            <a:spAutoFit/>
          </a:bodyPr>
          <a:lstStyle/>
          <a:p>
            <a:endParaRPr lang="sv-SE" i="1" dirty="0"/>
          </a:p>
          <a:p>
            <a:endParaRPr lang="sv-SE" i="1" dirty="0"/>
          </a:p>
          <a:p>
            <a:endParaRPr lang="sv-SE" i="1" dirty="0"/>
          </a:p>
          <a:p>
            <a:endParaRPr lang="sv-SE" i="1" dirty="0"/>
          </a:p>
          <a:p>
            <a:endParaRPr lang="sv-SE" i="1" dirty="0"/>
          </a:p>
          <a:p>
            <a:endParaRPr lang="sv-SE" i="1" dirty="0"/>
          </a:p>
          <a:p>
            <a:endParaRPr lang="sv-SE" i="1" dirty="0"/>
          </a:p>
          <a:p>
            <a:endParaRPr lang="sv-SE" i="1" dirty="0"/>
          </a:p>
          <a:p>
            <a:endParaRPr lang="sv-SE" dirty="0"/>
          </a:p>
          <a:p>
            <a:endParaRPr lang="sv-SE" dirty="0"/>
          </a:p>
          <a:p>
            <a:endParaRPr lang="sv-SE" dirty="0"/>
          </a:p>
          <a:p>
            <a:endParaRPr lang="sv-SE" dirty="0"/>
          </a:p>
          <a:p>
            <a:endParaRPr lang="sv-SE" dirty="0"/>
          </a:p>
          <a:p>
            <a:endParaRPr lang="sv-SE" dirty="0"/>
          </a:p>
          <a:p>
            <a:endParaRPr lang="sv-SE" dirty="0"/>
          </a:p>
          <a:p>
            <a:endParaRPr lang="sv-SE" dirty="0"/>
          </a:p>
        </p:txBody>
      </p:sp>
      <p:sp>
        <p:nvSpPr>
          <p:cNvPr id="11" name="Content Placeholder 3"/>
          <p:cNvSpPr txBox="1">
            <a:spLocks/>
          </p:cNvSpPr>
          <p:nvPr/>
        </p:nvSpPr>
        <p:spPr>
          <a:xfrm>
            <a:off x="389073" y="1484784"/>
            <a:ext cx="3030799" cy="4525963"/>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anose="020B0604020202020204"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algn="l"/>
            <a:r>
              <a:rPr lang="en-US" sz="2800" b="1" dirty="0">
                <a:solidFill>
                  <a:srgbClr val="C00000"/>
                </a:solidFill>
              </a:rPr>
              <a:t>Internal</a:t>
            </a:r>
            <a:r>
              <a:rPr lang="en-US" sz="3600" b="1" dirty="0">
                <a:solidFill>
                  <a:srgbClr val="FF0000"/>
                </a:solidFill>
              </a:rPr>
              <a:t> </a:t>
            </a:r>
            <a:r>
              <a:rPr lang="en-US" sz="2800" b="1" dirty="0">
                <a:solidFill>
                  <a:schemeClr val="tx1"/>
                </a:solidFill>
              </a:rPr>
              <a:t>Validity</a:t>
            </a:r>
          </a:p>
          <a:p>
            <a:pPr algn="l"/>
            <a:r>
              <a:rPr lang="en-US" sz="1600" dirty="0">
                <a:solidFill>
                  <a:schemeClr val="tx1"/>
                </a:solidFill>
              </a:rPr>
              <a:t>The accuracy/quality of the study, </a:t>
            </a:r>
            <a:r>
              <a:rPr lang="en-US" sz="1600" b="1" dirty="0">
                <a:solidFill>
                  <a:srgbClr val="C00000"/>
                </a:solidFill>
              </a:rPr>
              <a:t>how well the study was run</a:t>
            </a:r>
            <a:r>
              <a:rPr lang="en-US" sz="1600" b="1" dirty="0">
                <a:solidFill>
                  <a:srgbClr val="FF0000"/>
                </a:solidFill>
              </a:rPr>
              <a:t> </a:t>
            </a:r>
            <a:r>
              <a:rPr lang="en-US" sz="1600" dirty="0">
                <a:solidFill>
                  <a:schemeClr val="tx1"/>
                </a:solidFill>
              </a:rPr>
              <a:t>(research design, operational definitions used, how variables were measured, what was/wasn't measured,…)</a:t>
            </a:r>
          </a:p>
          <a:p>
            <a:pPr algn="l"/>
            <a:r>
              <a:rPr lang="en-US" sz="1600" dirty="0">
                <a:solidFill>
                  <a:schemeClr val="tx1"/>
                </a:solidFill>
              </a:rPr>
              <a:t>How confidently one can conclude that the change in the dependent variable was produced by the independent variable and not extraneous ones. </a:t>
            </a:r>
          </a:p>
          <a:p>
            <a:pPr algn="l"/>
            <a:endParaRPr lang="en-US" sz="2000" dirty="0"/>
          </a:p>
          <a:p>
            <a:pPr algn="l"/>
            <a:endParaRPr lang="en-US" sz="2000" dirty="0"/>
          </a:p>
          <a:p>
            <a:pPr algn="l"/>
            <a:endParaRPr lang="en-US" sz="2000" dirty="0"/>
          </a:p>
          <a:p>
            <a:pPr algn="l"/>
            <a:endParaRPr lang="en-US" sz="2000" dirty="0"/>
          </a:p>
          <a:p>
            <a:pPr algn="l"/>
            <a:endParaRPr lang="en-US" sz="2000" dirty="0"/>
          </a:p>
        </p:txBody>
      </p:sp>
      <p:sp>
        <p:nvSpPr>
          <p:cNvPr id="12" name="Content Placeholder 4"/>
          <p:cNvSpPr txBox="1">
            <a:spLocks/>
          </p:cNvSpPr>
          <p:nvPr/>
        </p:nvSpPr>
        <p:spPr>
          <a:xfrm>
            <a:off x="3671632" y="1482412"/>
            <a:ext cx="2954910" cy="4525963"/>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sv-SE" sz="2800" b="1" dirty="0" err="1">
                <a:solidFill>
                  <a:srgbClr val="C00000"/>
                </a:solidFill>
              </a:rPr>
              <a:t>External</a:t>
            </a:r>
            <a:r>
              <a:rPr lang="sv-SE" sz="3600" dirty="0"/>
              <a:t> </a:t>
            </a:r>
            <a:r>
              <a:rPr lang="sv-SE" sz="2800" dirty="0" err="1"/>
              <a:t>Validity</a:t>
            </a:r>
            <a:endParaRPr lang="sv-SE" sz="2800" dirty="0"/>
          </a:p>
          <a:p>
            <a:pPr marL="0" indent="0">
              <a:buFont typeface="Arial" panose="020B0604020202020204" pitchFamily="34" charset="0"/>
              <a:buNone/>
            </a:pPr>
            <a:r>
              <a:rPr lang="en-US" sz="1600" b="1" dirty="0">
                <a:solidFill>
                  <a:srgbClr val="C00000"/>
                </a:solidFill>
              </a:rPr>
              <a:t>The extent to which a study's results can be generalized</a:t>
            </a:r>
            <a:endParaRPr lang="sv-SE" sz="1600" b="1" dirty="0">
              <a:solidFill>
                <a:srgbClr val="C00000"/>
              </a:solidFill>
            </a:endParaRPr>
          </a:p>
        </p:txBody>
      </p:sp>
    </p:spTree>
    <p:extLst>
      <p:ext uri="{BB962C8B-B14F-4D97-AF65-F5344CB8AC3E}">
        <p14:creationId xmlns:p14="http://schemas.microsoft.com/office/powerpoint/2010/main" val="8037596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984000" y="-52548"/>
            <a:ext cx="2160000" cy="6955750"/>
          </a:xfrm>
          <a:prstGeom prst="rect">
            <a:avLst/>
          </a:prstGeom>
          <a:solidFill>
            <a:schemeClr val="bg2"/>
          </a:solidFill>
          <a:ln>
            <a:noFill/>
          </a:ln>
        </p:spPr>
        <p:txBody>
          <a:bodyPr wrap="square" rtlCol="0">
            <a:spAutoFit/>
          </a:bodyPr>
          <a:lstStyle/>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r>
              <a:rPr lang="sv-SE" sz="1600" dirty="0">
                <a:latin typeface="Bodoni MT" panose="02070603080606020203" pitchFamily="18" charset="0"/>
              </a:rPr>
              <a:t>För den som menar att forskningen per se är värderingspåverkad (”subjektiv”) får reliabilitet, validitet och objektivitet en litet annan innebörd eftersom kvalitetskriterierna uppnås på annat sätt. Att tala om Repeterbarhet </a:t>
            </a:r>
            <a:r>
              <a:rPr lang="sv-SE" sz="1400" i="1" dirty="0">
                <a:latin typeface="Bodoni MT" panose="02070603080606020203" pitchFamily="18" charset="0"/>
              </a:rPr>
              <a:t>(koppling till reliabilitets-begreppet) </a:t>
            </a:r>
            <a:r>
              <a:rPr lang="sv-SE" sz="1600" dirty="0">
                <a:latin typeface="Bodoni MT" panose="02070603080606020203" pitchFamily="18" charset="0"/>
              </a:rPr>
              <a:t>exv. kan bli irrelevant.</a:t>
            </a:r>
          </a:p>
          <a:p>
            <a:r>
              <a:rPr lang="sv-SE" sz="1600" dirty="0">
                <a:latin typeface="Bodoni MT" panose="02070603080606020203" pitchFamily="18" charset="0"/>
              </a:rPr>
              <a:t>Därför talar man ibland om </a:t>
            </a:r>
            <a:r>
              <a:rPr lang="sv-SE" sz="1600" b="1" dirty="0" err="1">
                <a:latin typeface="Bodoni MT" panose="02070603080606020203" pitchFamily="18" charset="0"/>
              </a:rPr>
              <a:t>Credibility</a:t>
            </a:r>
            <a:r>
              <a:rPr lang="sv-SE" sz="1600" dirty="0">
                <a:latin typeface="Bodoni MT" panose="02070603080606020203" pitchFamily="18" charset="0"/>
              </a:rPr>
              <a:t> och </a:t>
            </a:r>
            <a:r>
              <a:rPr lang="sv-SE" sz="1600" b="1" dirty="0" err="1">
                <a:latin typeface="Bodoni MT" panose="02070603080606020203" pitchFamily="18" charset="0"/>
              </a:rPr>
              <a:t>Transferability</a:t>
            </a:r>
            <a:r>
              <a:rPr lang="sv-SE" sz="1600" dirty="0">
                <a:latin typeface="Bodoni MT" panose="02070603080606020203" pitchFamily="18" charset="0"/>
              </a:rPr>
              <a:t> istället för validitet, </a:t>
            </a:r>
            <a:r>
              <a:rPr lang="sv-SE" sz="1600" b="1" dirty="0" err="1">
                <a:latin typeface="Bodoni MT" panose="02070603080606020203" pitchFamily="18" charset="0"/>
              </a:rPr>
              <a:t>Dependability</a:t>
            </a:r>
            <a:r>
              <a:rPr lang="sv-SE" sz="1600" dirty="0">
                <a:latin typeface="Bodoni MT" panose="02070603080606020203" pitchFamily="18" charset="0"/>
              </a:rPr>
              <a:t> istället för reliabilitet och </a:t>
            </a:r>
            <a:r>
              <a:rPr lang="sv-SE" sz="1600" b="1" dirty="0" err="1">
                <a:latin typeface="Bodoni MT" panose="02070603080606020203" pitchFamily="18" charset="0"/>
              </a:rPr>
              <a:t>Confirmability</a:t>
            </a:r>
            <a:r>
              <a:rPr lang="sv-SE" sz="1600" dirty="0">
                <a:latin typeface="Bodoni MT" panose="02070603080606020203" pitchFamily="18" charset="0"/>
              </a:rPr>
              <a:t> istället för objektivitet.</a:t>
            </a:r>
          </a:p>
        </p:txBody>
      </p:sp>
      <p:sp>
        <p:nvSpPr>
          <p:cNvPr id="6" name="Rectangle 5"/>
          <p:cNvSpPr/>
          <p:nvPr/>
        </p:nvSpPr>
        <p:spPr>
          <a:xfrm>
            <a:off x="0" y="-7345"/>
            <a:ext cx="6984000" cy="6865345"/>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5" name="TextBox 4"/>
          <p:cNvSpPr txBox="1"/>
          <p:nvPr/>
        </p:nvSpPr>
        <p:spPr>
          <a:xfrm>
            <a:off x="389073" y="404664"/>
            <a:ext cx="6120680" cy="461665"/>
          </a:xfrm>
          <a:prstGeom prst="rect">
            <a:avLst/>
          </a:prstGeom>
          <a:noFill/>
        </p:spPr>
        <p:txBody>
          <a:bodyPr wrap="square" rtlCol="0">
            <a:spAutoFit/>
          </a:bodyPr>
          <a:lstStyle/>
          <a:p>
            <a:r>
              <a:rPr lang="sv-SE" sz="2400" dirty="0">
                <a:latin typeface="+mj-lt"/>
              </a:rPr>
              <a:t>Kvalitetskriterier</a:t>
            </a:r>
          </a:p>
        </p:txBody>
      </p:sp>
      <p:sp>
        <p:nvSpPr>
          <p:cNvPr id="7" name="TextBox 6"/>
          <p:cNvSpPr txBox="1"/>
          <p:nvPr/>
        </p:nvSpPr>
        <p:spPr>
          <a:xfrm>
            <a:off x="389073" y="1340768"/>
            <a:ext cx="6120680" cy="5262979"/>
          </a:xfrm>
          <a:prstGeom prst="rect">
            <a:avLst/>
          </a:prstGeom>
          <a:solidFill>
            <a:schemeClr val="bg1"/>
          </a:solidFill>
        </p:spPr>
        <p:txBody>
          <a:bodyPr wrap="square" rtlCol="0">
            <a:spAutoFit/>
          </a:bodyPr>
          <a:lstStyle>
            <a:defPPr>
              <a:defRPr lang="sv-SE"/>
            </a:defPPr>
          </a:lstStyle>
          <a:p>
            <a:r>
              <a:rPr lang="sv-SE" dirty="0"/>
              <a:t>Förutom reliabilitet och validitet brukar man ofta också tala om objektivitet.</a:t>
            </a:r>
          </a:p>
          <a:p>
            <a:endParaRPr lang="sv-SE" dirty="0"/>
          </a:p>
          <a:p>
            <a:r>
              <a:rPr lang="sv-SE" sz="2400" dirty="0"/>
              <a:t>Objektivitet	Hur värderingspåverkad är din 		studie?</a:t>
            </a:r>
          </a:p>
          <a:p>
            <a:endParaRPr lang="sv-SE" dirty="0"/>
          </a:p>
          <a:p>
            <a:r>
              <a:rPr lang="sv-SE" dirty="0"/>
              <a:t>Det är alltid viktigt att tydliggöra vilka val man gjort, motivera varför och redovisa tillvägagångssättet så att läsaren kan göra bedömningar av kvaliteten och ta ställning till resultat och slutsatser. </a:t>
            </a:r>
          </a:p>
          <a:p>
            <a:endParaRPr lang="sv-SE" dirty="0"/>
          </a:p>
          <a:p>
            <a:r>
              <a:rPr lang="sv-SE" u="sng" dirty="0"/>
              <a:t>Några saker att tänka på:</a:t>
            </a:r>
          </a:p>
          <a:p>
            <a:pPr marL="285750" indent="-285750">
              <a:buFont typeface="Arial" panose="020B0604020202020204" pitchFamily="34" charset="0"/>
              <a:buChar char="•"/>
            </a:pPr>
            <a:r>
              <a:rPr lang="sv-SE" dirty="0"/>
              <a:t>Inga sakfel</a:t>
            </a:r>
          </a:p>
          <a:p>
            <a:pPr marL="285750" indent="-285750">
              <a:buFont typeface="Arial" panose="020B0604020202020204" pitchFamily="34" charset="0"/>
              <a:buChar char="•"/>
            </a:pPr>
            <a:r>
              <a:rPr lang="sv-SE" dirty="0"/>
              <a:t>Ingen oredovisad selektivitet</a:t>
            </a:r>
          </a:p>
          <a:p>
            <a:pPr marL="285750" indent="-285750">
              <a:buFont typeface="Arial" panose="020B0604020202020204" pitchFamily="34" charset="0"/>
              <a:buChar char="•"/>
            </a:pPr>
            <a:r>
              <a:rPr lang="sv-SE" dirty="0"/>
              <a:t>God spårbarhet</a:t>
            </a:r>
          </a:p>
          <a:p>
            <a:pPr marL="285750" indent="-285750">
              <a:buFont typeface="Arial" panose="020B0604020202020204" pitchFamily="34" charset="0"/>
              <a:buChar char="•"/>
            </a:pPr>
            <a:r>
              <a:rPr lang="sv-SE" dirty="0"/>
              <a:t>Se upp med värdeladdade ord och passiva formuleringar!</a:t>
            </a:r>
          </a:p>
          <a:p>
            <a:endParaRPr lang="sv-SE" dirty="0"/>
          </a:p>
          <a:p>
            <a:endParaRPr lang="sv-SE" dirty="0"/>
          </a:p>
        </p:txBody>
      </p:sp>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038940" y="94580"/>
            <a:ext cx="2050119" cy="814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914376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984000" y="-7345"/>
            <a:ext cx="2160000" cy="6986528"/>
          </a:xfrm>
          <a:prstGeom prst="rect">
            <a:avLst/>
          </a:prstGeom>
          <a:solidFill>
            <a:schemeClr val="bg2"/>
          </a:solidFill>
          <a:ln>
            <a:noFill/>
          </a:ln>
        </p:spPr>
        <p:txBody>
          <a:bodyPr wrap="square" rtlCol="0">
            <a:spAutoFit/>
          </a:bodyPr>
          <a:lstStyle/>
          <a:p>
            <a:endParaRPr lang="sv-SE" sz="1600" dirty="0">
              <a:latin typeface="Bodoni MT" panose="02070603080606020203" pitchFamily="18" charset="0"/>
            </a:endParaRPr>
          </a:p>
          <a:p>
            <a:r>
              <a:rPr lang="sv-SE" sz="1600" dirty="0">
                <a:latin typeface="Bodoni MT" panose="02070603080606020203" pitchFamily="18" charset="0"/>
              </a:rPr>
              <a:t>Bilden tagen från SBN:s introduktions-kurs i metod 2015.</a:t>
            </a: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p:txBody>
      </p:sp>
      <p:sp>
        <p:nvSpPr>
          <p:cNvPr id="6" name="Rectangle 5"/>
          <p:cNvSpPr/>
          <p:nvPr/>
        </p:nvSpPr>
        <p:spPr>
          <a:xfrm>
            <a:off x="0" y="-7345"/>
            <a:ext cx="6984000" cy="6865345"/>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5" name="TextBox 4"/>
          <p:cNvSpPr txBox="1"/>
          <p:nvPr/>
        </p:nvSpPr>
        <p:spPr>
          <a:xfrm>
            <a:off x="389072" y="404664"/>
            <a:ext cx="6343167" cy="461665"/>
          </a:xfrm>
          <a:prstGeom prst="rect">
            <a:avLst/>
          </a:prstGeom>
          <a:noFill/>
        </p:spPr>
        <p:txBody>
          <a:bodyPr wrap="square" rtlCol="0">
            <a:spAutoFit/>
          </a:bodyPr>
          <a:lstStyle/>
          <a:p>
            <a:r>
              <a:rPr lang="sv-SE" sz="2400" dirty="0" err="1">
                <a:latin typeface="+mj-lt"/>
              </a:rPr>
              <a:t>Criteria</a:t>
            </a:r>
            <a:r>
              <a:rPr lang="sv-SE" sz="2400" dirty="0">
                <a:latin typeface="+mj-lt"/>
              </a:rPr>
              <a:t> for </a:t>
            </a:r>
            <a:r>
              <a:rPr lang="sv-SE" sz="2400" dirty="0" err="1">
                <a:latin typeface="+mj-lt"/>
              </a:rPr>
              <a:t>judging</a:t>
            </a:r>
            <a:r>
              <a:rPr lang="sv-SE" sz="2400" dirty="0">
                <a:latin typeface="+mj-lt"/>
              </a:rPr>
              <a:t> research – a </a:t>
            </a:r>
            <a:r>
              <a:rPr lang="sv-SE" sz="2400" dirty="0" err="1">
                <a:latin typeface="+mj-lt"/>
              </a:rPr>
              <a:t>brief</a:t>
            </a:r>
            <a:r>
              <a:rPr lang="sv-SE" sz="2400" dirty="0">
                <a:latin typeface="+mj-lt"/>
              </a:rPr>
              <a:t> </a:t>
            </a:r>
            <a:r>
              <a:rPr lang="sv-SE" sz="2400" dirty="0" err="1">
                <a:latin typeface="+mj-lt"/>
              </a:rPr>
              <a:t>introduction</a:t>
            </a:r>
            <a:endParaRPr lang="sv-SE" sz="2400" dirty="0">
              <a:latin typeface="+mj-lt"/>
            </a:endParaRPr>
          </a:p>
        </p:txBody>
      </p:sp>
      <p:sp>
        <p:nvSpPr>
          <p:cNvPr id="7" name="TextBox 6"/>
          <p:cNvSpPr txBox="1"/>
          <p:nvPr/>
        </p:nvSpPr>
        <p:spPr>
          <a:xfrm>
            <a:off x="323528" y="1268760"/>
            <a:ext cx="6408712" cy="4524315"/>
          </a:xfrm>
          <a:prstGeom prst="rect">
            <a:avLst/>
          </a:prstGeom>
          <a:solidFill>
            <a:schemeClr val="bg1"/>
          </a:solidFill>
        </p:spPr>
        <p:txBody>
          <a:bodyPr wrap="square" rtlCol="0">
            <a:spAutoFit/>
          </a:bodyPr>
          <a:lstStyle/>
          <a:p>
            <a:endParaRPr lang="sv-SE" i="1" dirty="0"/>
          </a:p>
          <a:p>
            <a:endParaRPr lang="sv-SE" i="1" dirty="0"/>
          </a:p>
          <a:p>
            <a:endParaRPr lang="sv-SE" i="1" dirty="0"/>
          </a:p>
          <a:p>
            <a:endParaRPr lang="sv-SE" i="1" dirty="0"/>
          </a:p>
          <a:p>
            <a:endParaRPr lang="sv-SE" i="1" dirty="0"/>
          </a:p>
          <a:p>
            <a:endParaRPr lang="sv-SE" i="1" dirty="0"/>
          </a:p>
          <a:p>
            <a:endParaRPr lang="sv-SE" i="1" dirty="0"/>
          </a:p>
          <a:p>
            <a:endParaRPr lang="sv-SE" i="1" dirty="0"/>
          </a:p>
          <a:p>
            <a:endParaRPr lang="sv-SE" dirty="0"/>
          </a:p>
          <a:p>
            <a:endParaRPr lang="sv-SE" dirty="0"/>
          </a:p>
          <a:p>
            <a:endParaRPr lang="sv-SE" dirty="0"/>
          </a:p>
          <a:p>
            <a:endParaRPr lang="sv-SE" dirty="0"/>
          </a:p>
          <a:p>
            <a:endParaRPr lang="sv-SE" dirty="0"/>
          </a:p>
          <a:p>
            <a:endParaRPr lang="sv-SE" dirty="0"/>
          </a:p>
          <a:p>
            <a:endParaRPr lang="sv-SE" dirty="0"/>
          </a:p>
          <a:p>
            <a:endParaRPr lang="sv-SE" dirty="0"/>
          </a:p>
        </p:txBody>
      </p:sp>
      <p:sp>
        <p:nvSpPr>
          <p:cNvPr id="8" name="Content Placeholder 3"/>
          <p:cNvSpPr txBox="1">
            <a:spLocks/>
          </p:cNvSpPr>
          <p:nvPr/>
        </p:nvSpPr>
        <p:spPr>
          <a:xfrm>
            <a:off x="467544" y="1484784"/>
            <a:ext cx="2890664" cy="4525963"/>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anose="020B0604020202020204"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algn="l"/>
            <a:r>
              <a:rPr lang="en-US" sz="2400" dirty="0">
                <a:solidFill>
                  <a:schemeClr val="tx1"/>
                </a:solidFill>
              </a:rPr>
              <a:t>Reliability</a:t>
            </a:r>
          </a:p>
          <a:p>
            <a:pPr algn="l"/>
            <a:r>
              <a:rPr lang="en-US" sz="1600" dirty="0">
                <a:solidFill>
                  <a:schemeClr val="tx1"/>
                </a:solidFill>
              </a:rPr>
              <a:t>Are data trustworthy?</a:t>
            </a:r>
          </a:p>
          <a:p>
            <a:pPr algn="l"/>
            <a:r>
              <a:rPr lang="en-US" sz="1600" dirty="0">
                <a:solidFill>
                  <a:schemeClr val="tx1"/>
                </a:solidFill>
              </a:rPr>
              <a:t>Can we rely on instrument(s) used?</a:t>
            </a:r>
          </a:p>
          <a:p>
            <a:pPr algn="l"/>
            <a:r>
              <a:rPr lang="en-US" sz="1600" dirty="0">
                <a:solidFill>
                  <a:schemeClr val="tx1"/>
                </a:solidFill>
              </a:rPr>
              <a:t>How well does the instrument measure what the instrument is supposed to measure? </a:t>
            </a:r>
          </a:p>
          <a:p>
            <a:pPr algn="l"/>
            <a:endParaRPr lang="en-US" dirty="0">
              <a:solidFill>
                <a:schemeClr val="tx1"/>
              </a:solidFill>
            </a:endParaRPr>
          </a:p>
          <a:p>
            <a:pPr algn="l"/>
            <a:endParaRPr lang="en-US" dirty="0">
              <a:solidFill>
                <a:schemeClr val="tx1"/>
              </a:solidFill>
            </a:endParaRPr>
          </a:p>
          <a:p>
            <a:pPr algn="l"/>
            <a:endParaRPr lang="en-US" dirty="0">
              <a:solidFill>
                <a:schemeClr val="tx1"/>
              </a:solidFill>
            </a:endParaRPr>
          </a:p>
        </p:txBody>
      </p:sp>
      <p:sp>
        <p:nvSpPr>
          <p:cNvPr id="9" name="Content Placeholder 4"/>
          <p:cNvSpPr txBox="1">
            <a:spLocks/>
          </p:cNvSpPr>
          <p:nvPr/>
        </p:nvSpPr>
        <p:spPr>
          <a:xfrm>
            <a:off x="3841440" y="1484783"/>
            <a:ext cx="2659328" cy="4525963"/>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sv-SE" sz="2400" dirty="0" err="1"/>
              <a:t>Validity</a:t>
            </a:r>
            <a:endParaRPr lang="sv-SE" sz="2400" dirty="0"/>
          </a:p>
          <a:p>
            <a:pPr marL="0" indent="0">
              <a:buNone/>
            </a:pPr>
            <a:r>
              <a:rPr lang="sv-SE" sz="1600" dirty="0" err="1"/>
              <a:t>Are</a:t>
            </a:r>
            <a:r>
              <a:rPr lang="sv-SE" sz="1600" dirty="0"/>
              <a:t> data valid for </a:t>
            </a:r>
            <a:r>
              <a:rPr lang="sv-SE" sz="1600" dirty="0" err="1"/>
              <a:t>what</a:t>
            </a:r>
            <a:r>
              <a:rPr lang="sv-SE" sz="1600" dirty="0"/>
              <a:t> </a:t>
            </a:r>
            <a:r>
              <a:rPr lang="sv-SE" sz="1600" dirty="0" err="1"/>
              <a:t>we</a:t>
            </a:r>
            <a:r>
              <a:rPr lang="sv-SE" sz="1600" dirty="0"/>
              <a:t> </a:t>
            </a:r>
            <a:r>
              <a:rPr lang="sv-SE" sz="1600" dirty="0" err="1"/>
              <a:t>intend</a:t>
            </a:r>
            <a:r>
              <a:rPr lang="sv-SE" sz="1600" dirty="0"/>
              <a:t> to </a:t>
            </a:r>
            <a:r>
              <a:rPr lang="sv-SE" sz="1600" dirty="0" err="1"/>
              <a:t>study</a:t>
            </a:r>
            <a:r>
              <a:rPr lang="sv-SE" sz="1600" dirty="0"/>
              <a:t>?</a:t>
            </a:r>
          </a:p>
          <a:p>
            <a:pPr marL="0" indent="0">
              <a:buNone/>
            </a:pPr>
            <a:r>
              <a:rPr lang="sv-SE" sz="1600" dirty="0"/>
              <a:t>Do </a:t>
            </a:r>
            <a:r>
              <a:rPr lang="sv-SE" sz="1600" dirty="0" err="1"/>
              <a:t>we</a:t>
            </a:r>
            <a:r>
              <a:rPr lang="sv-SE" sz="1600" dirty="0"/>
              <a:t> </a:t>
            </a:r>
            <a:r>
              <a:rPr lang="sv-SE" sz="1600" dirty="0" err="1"/>
              <a:t>measure</a:t>
            </a:r>
            <a:r>
              <a:rPr lang="sv-SE" sz="1600" dirty="0"/>
              <a:t> </a:t>
            </a:r>
            <a:r>
              <a:rPr lang="sv-SE" sz="1600" dirty="0" err="1"/>
              <a:t>what</a:t>
            </a:r>
            <a:r>
              <a:rPr lang="sv-SE" sz="1600" dirty="0"/>
              <a:t> </a:t>
            </a:r>
            <a:r>
              <a:rPr lang="sv-SE" sz="1600" dirty="0" err="1"/>
              <a:t>we</a:t>
            </a:r>
            <a:r>
              <a:rPr lang="sv-SE" sz="1600" dirty="0"/>
              <a:t> </a:t>
            </a:r>
            <a:r>
              <a:rPr lang="sv-SE" sz="1600" dirty="0" err="1"/>
              <a:t>intend</a:t>
            </a:r>
            <a:r>
              <a:rPr lang="sv-SE" sz="1600" dirty="0"/>
              <a:t> to?</a:t>
            </a:r>
          </a:p>
          <a:p>
            <a:pPr marL="0" indent="0">
              <a:buNone/>
            </a:pPr>
            <a:r>
              <a:rPr lang="sv-SE" sz="1600" dirty="0" err="1"/>
              <a:t>How</a:t>
            </a:r>
            <a:r>
              <a:rPr lang="sv-SE" sz="1600" dirty="0"/>
              <a:t> </a:t>
            </a:r>
            <a:r>
              <a:rPr lang="sv-SE" sz="1600" dirty="0" err="1"/>
              <a:t>well</a:t>
            </a:r>
            <a:r>
              <a:rPr lang="sv-SE" sz="1600" dirty="0"/>
              <a:t> </a:t>
            </a:r>
            <a:r>
              <a:rPr lang="sv-SE" sz="1600" dirty="0" err="1"/>
              <a:t>does</a:t>
            </a:r>
            <a:r>
              <a:rPr lang="sv-SE" sz="1600" dirty="0"/>
              <a:t> the instrument </a:t>
            </a:r>
            <a:r>
              <a:rPr lang="sv-SE" sz="1600" dirty="0" err="1"/>
              <a:t>measure</a:t>
            </a:r>
            <a:r>
              <a:rPr lang="sv-SE" sz="1600" dirty="0"/>
              <a:t> </a:t>
            </a:r>
            <a:r>
              <a:rPr lang="sv-SE" sz="1600" dirty="0" err="1"/>
              <a:t>what</a:t>
            </a:r>
            <a:r>
              <a:rPr lang="sv-SE" sz="1600" dirty="0"/>
              <a:t> </a:t>
            </a:r>
            <a:r>
              <a:rPr lang="sv-SE" sz="1600" dirty="0" err="1"/>
              <a:t>we</a:t>
            </a:r>
            <a:r>
              <a:rPr lang="sv-SE" sz="1600" dirty="0"/>
              <a:t> </a:t>
            </a:r>
            <a:r>
              <a:rPr lang="sv-SE" sz="1600" dirty="0" err="1"/>
              <a:t>intend</a:t>
            </a:r>
            <a:r>
              <a:rPr lang="sv-SE" sz="1600" dirty="0"/>
              <a:t> to </a:t>
            </a:r>
            <a:r>
              <a:rPr lang="sv-SE" sz="1600" dirty="0" err="1"/>
              <a:t>study</a:t>
            </a:r>
            <a:r>
              <a:rPr lang="sv-SE" sz="1600" dirty="0"/>
              <a:t> (and </a:t>
            </a:r>
            <a:r>
              <a:rPr lang="sv-SE" sz="1600" dirty="0" err="1"/>
              <a:t>draw</a:t>
            </a:r>
            <a:r>
              <a:rPr lang="sv-SE" sz="1600" dirty="0"/>
              <a:t> </a:t>
            </a:r>
            <a:r>
              <a:rPr lang="sv-SE" sz="1600" dirty="0" err="1"/>
              <a:t>conclusions</a:t>
            </a:r>
            <a:r>
              <a:rPr lang="sv-SE" sz="1600" dirty="0"/>
              <a:t> on)?</a:t>
            </a:r>
          </a:p>
        </p:txBody>
      </p:sp>
      <p:sp>
        <p:nvSpPr>
          <p:cNvPr id="10" name="Content Placeholder 3"/>
          <p:cNvSpPr txBox="1">
            <a:spLocks/>
          </p:cNvSpPr>
          <p:nvPr/>
        </p:nvSpPr>
        <p:spPr bwMode="auto">
          <a:xfrm>
            <a:off x="179512" y="4283378"/>
            <a:ext cx="8579296" cy="1224136"/>
          </a:xfrm>
          <a:prstGeom prst="rect">
            <a:avLst/>
          </a:prstGeom>
          <a:solidFill>
            <a:schemeClr val="bg2">
              <a:lumMod val="75000"/>
            </a:schemeClr>
          </a:solidFill>
          <a:ln w="19050">
            <a:solidFill>
              <a:schemeClr val="accent1"/>
            </a:solidFill>
          </a:ln>
          <a:extLs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defTabSz="457200" rtl="0" eaLnBrk="1" fontAlgn="base" hangingPunct="1">
              <a:spcBef>
                <a:spcPct val="20000"/>
              </a:spcBef>
              <a:spcAft>
                <a:spcPct val="0"/>
              </a:spcAft>
              <a:buFont typeface="Arial" charset="0"/>
              <a:buChar char="•"/>
              <a:defRPr sz="2800" kern="1200">
                <a:solidFill>
                  <a:srgbClr val="162852"/>
                </a:solidFill>
                <a:latin typeface="Arial"/>
                <a:ea typeface="ＭＳ Ｐゴシック" charset="0"/>
                <a:cs typeface="Arial"/>
              </a:defRPr>
            </a:lvl1pPr>
            <a:lvl2pPr marL="742950" indent="-285750" algn="l" defTabSz="457200" rtl="0" eaLnBrk="1" fontAlgn="base" hangingPunct="1">
              <a:spcBef>
                <a:spcPct val="20000"/>
              </a:spcBef>
              <a:spcAft>
                <a:spcPct val="0"/>
              </a:spcAft>
              <a:buFont typeface="Arial" charset="0"/>
              <a:buChar char="–"/>
              <a:defRPr sz="2400" kern="1200">
                <a:solidFill>
                  <a:srgbClr val="162852"/>
                </a:solidFill>
                <a:latin typeface="Arial"/>
                <a:ea typeface="ＭＳ Ｐゴシック" charset="0"/>
                <a:cs typeface="Arial"/>
              </a:defRPr>
            </a:lvl2pPr>
            <a:lvl3pPr marL="1143000" indent="-228600" algn="l" defTabSz="457200" rtl="0" eaLnBrk="1" fontAlgn="base" hangingPunct="1">
              <a:spcBef>
                <a:spcPct val="20000"/>
              </a:spcBef>
              <a:spcAft>
                <a:spcPct val="0"/>
              </a:spcAft>
              <a:buFont typeface="Arial" charset="0"/>
              <a:buChar char="•"/>
              <a:defRPr sz="2000" kern="1200">
                <a:solidFill>
                  <a:srgbClr val="162852"/>
                </a:solidFill>
                <a:latin typeface="Arial"/>
                <a:ea typeface="ＭＳ Ｐゴシック" charset="0"/>
                <a:cs typeface="Arial"/>
              </a:defRPr>
            </a:lvl3pPr>
            <a:lvl4pPr marL="1600200" indent="-228600" algn="l" defTabSz="457200" rtl="0" eaLnBrk="1" fontAlgn="base" hangingPunct="1">
              <a:spcBef>
                <a:spcPct val="20000"/>
              </a:spcBef>
              <a:spcAft>
                <a:spcPct val="0"/>
              </a:spcAft>
              <a:buFont typeface="Arial" charset="0"/>
              <a:buChar char="–"/>
              <a:defRPr sz="1800" kern="1200">
                <a:solidFill>
                  <a:srgbClr val="162852"/>
                </a:solidFill>
                <a:latin typeface="Arial"/>
                <a:ea typeface="ＭＳ Ｐゴシック" charset="0"/>
                <a:cs typeface="Arial"/>
              </a:defRPr>
            </a:lvl4pPr>
            <a:lvl5pPr marL="2057400" indent="-228600" algn="l" defTabSz="457200" rtl="0" eaLnBrk="1" fontAlgn="base" hangingPunct="1">
              <a:spcBef>
                <a:spcPct val="20000"/>
              </a:spcBef>
              <a:spcAft>
                <a:spcPct val="0"/>
              </a:spcAft>
              <a:buFont typeface="Arial" charset="0"/>
              <a:buChar char="»"/>
              <a:defRPr sz="1800" kern="1200">
                <a:solidFill>
                  <a:srgbClr val="162852"/>
                </a:solidFill>
                <a:latin typeface="Arial"/>
                <a:ea typeface="ＭＳ Ｐゴシック" charset="0"/>
                <a:cs typeface="Arial"/>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buNone/>
            </a:pPr>
            <a:r>
              <a:rPr lang="en-US" dirty="0"/>
              <a:t>Can the reliability be high even if the validity is low? </a:t>
            </a:r>
          </a:p>
          <a:p>
            <a:pPr marL="0" indent="0">
              <a:buFont typeface="Arial" charset="0"/>
              <a:buNone/>
            </a:pPr>
            <a:r>
              <a:rPr lang="en-US" dirty="0"/>
              <a:t>Can the validity be high even if the reliability is low?</a:t>
            </a:r>
          </a:p>
        </p:txBody>
      </p:sp>
    </p:spTree>
    <p:extLst>
      <p:ext uri="{BB962C8B-B14F-4D97-AF65-F5344CB8AC3E}">
        <p14:creationId xmlns:p14="http://schemas.microsoft.com/office/powerpoint/2010/main" val="40328047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984000" y="-7345"/>
            <a:ext cx="2160000" cy="6986528"/>
          </a:xfrm>
          <a:prstGeom prst="rect">
            <a:avLst/>
          </a:prstGeom>
          <a:solidFill>
            <a:schemeClr val="bg2"/>
          </a:solidFill>
          <a:ln>
            <a:noFill/>
          </a:ln>
        </p:spPr>
        <p:txBody>
          <a:bodyPr wrap="square" rtlCol="0">
            <a:spAutoFit/>
          </a:bodyPr>
          <a:lstStyle/>
          <a:p>
            <a:r>
              <a:rPr lang="sv-SE" sz="1600" dirty="0">
                <a:latin typeface="Bodoni MT" panose="02070603080606020203" pitchFamily="18" charset="0"/>
              </a:rPr>
              <a:t>Exempel 1: Vi vill mäta medeltemperaturen i celsiusgrader.</a:t>
            </a:r>
          </a:p>
          <a:p>
            <a:r>
              <a:rPr lang="sv-SE" sz="1600" i="1" dirty="0">
                <a:latin typeface="Bodoni MT" panose="02070603080606020203" pitchFamily="18" charset="0"/>
              </a:rPr>
              <a:t>Hur tillförlitlig är vår termometer? </a:t>
            </a:r>
          </a:p>
          <a:p>
            <a:r>
              <a:rPr lang="sv-SE" sz="1600" i="1" dirty="0">
                <a:latin typeface="Bodoni MT" panose="02070603080606020203" pitchFamily="18" charset="0"/>
              </a:rPr>
              <a:t>Termometern mäter celsiusgrader - men hur, när, var gör vi våra mätningar?</a:t>
            </a:r>
          </a:p>
          <a:p>
            <a:r>
              <a:rPr lang="sv-SE" sz="1600" dirty="0">
                <a:latin typeface="Bodoni MT" panose="02070603080606020203" pitchFamily="18" charset="0"/>
              </a:rPr>
              <a:t>Exempel 2: Vi vill mäta köldfaktorn. </a:t>
            </a:r>
          </a:p>
          <a:p>
            <a:r>
              <a:rPr lang="sv-SE" sz="1600" i="1" dirty="0">
                <a:latin typeface="Bodoni MT" panose="02070603080606020203" pitchFamily="18" charset="0"/>
              </a:rPr>
              <a:t>Hur definierar vi köldfaktor? Mäter termometern detta? Behöver vi använda ytterligare instrument och hur kombinerar vi resultaten av våra mätningar för att dra slutsatser om det vi vill dra slutsatser om?</a:t>
            </a:r>
          </a:p>
          <a:p>
            <a:r>
              <a:rPr lang="sv-SE" sz="1600" dirty="0">
                <a:latin typeface="Bodoni MT" panose="02070603080606020203" pitchFamily="18" charset="0"/>
              </a:rPr>
              <a:t>Exempel 3: Vi vill undersöka hur personer som bor i passivhus upplever inomhusklimatet.</a:t>
            </a:r>
          </a:p>
        </p:txBody>
      </p:sp>
      <p:sp>
        <p:nvSpPr>
          <p:cNvPr id="6" name="Rectangle 5"/>
          <p:cNvSpPr/>
          <p:nvPr/>
        </p:nvSpPr>
        <p:spPr>
          <a:xfrm>
            <a:off x="0" y="-7345"/>
            <a:ext cx="6984000" cy="6865345"/>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5" name="TextBox 4"/>
          <p:cNvSpPr txBox="1"/>
          <p:nvPr/>
        </p:nvSpPr>
        <p:spPr>
          <a:xfrm>
            <a:off x="389073" y="404664"/>
            <a:ext cx="6120680" cy="461665"/>
          </a:xfrm>
          <a:prstGeom prst="rect">
            <a:avLst/>
          </a:prstGeom>
          <a:noFill/>
        </p:spPr>
        <p:txBody>
          <a:bodyPr wrap="square" rtlCol="0">
            <a:spAutoFit/>
          </a:bodyPr>
          <a:lstStyle/>
          <a:p>
            <a:r>
              <a:rPr lang="sv-SE" sz="2400" dirty="0">
                <a:latin typeface="+mj-lt"/>
              </a:rPr>
              <a:t>Kvalitetskriterier</a:t>
            </a:r>
          </a:p>
        </p:txBody>
      </p:sp>
      <p:sp>
        <p:nvSpPr>
          <p:cNvPr id="7" name="TextBox 6"/>
          <p:cNvSpPr txBox="1"/>
          <p:nvPr/>
        </p:nvSpPr>
        <p:spPr>
          <a:xfrm>
            <a:off x="533089" y="1340768"/>
            <a:ext cx="5832648" cy="5139869"/>
          </a:xfrm>
          <a:prstGeom prst="rect">
            <a:avLst/>
          </a:prstGeom>
          <a:solidFill>
            <a:schemeClr val="bg1"/>
          </a:solidFill>
        </p:spPr>
        <p:txBody>
          <a:bodyPr wrap="square" rtlCol="0">
            <a:spAutoFit/>
          </a:bodyPr>
          <a:lstStyle/>
          <a:p>
            <a:endParaRPr lang="sv-SE" dirty="0"/>
          </a:p>
          <a:p>
            <a:r>
              <a:rPr lang="sv-SE" sz="1600" dirty="0"/>
              <a:t>Låt oss titta litet närmare på vad ”god forskning” ställer för krav utifrån väderobservationer.</a:t>
            </a:r>
          </a:p>
          <a:p>
            <a:endParaRPr lang="sv-SE" sz="1600" dirty="0"/>
          </a:p>
          <a:p>
            <a:endParaRPr lang="sv-SE" sz="1600" dirty="0"/>
          </a:p>
          <a:p>
            <a:endParaRPr lang="sv-SE" sz="1600" dirty="0"/>
          </a:p>
          <a:p>
            <a:endParaRPr lang="sv-SE" sz="1600" dirty="0"/>
          </a:p>
          <a:p>
            <a:endParaRPr lang="sv-SE" sz="1600" dirty="0"/>
          </a:p>
          <a:p>
            <a:endParaRPr lang="sv-SE" sz="1600" dirty="0"/>
          </a:p>
          <a:p>
            <a:endParaRPr lang="sv-SE" dirty="0"/>
          </a:p>
          <a:p>
            <a:r>
              <a:rPr lang="sv-SE" sz="1600" dirty="0"/>
              <a:t>Låt oss nu försöka överföra detta till en forskningssituation då vi ”samlar in data” genom att göra intervjuer.</a:t>
            </a:r>
          </a:p>
          <a:p>
            <a:endParaRPr lang="sv-SE" dirty="0"/>
          </a:p>
          <a:p>
            <a:endParaRPr lang="sv-SE" dirty="0"/>
          </a:p>
          <a:p>
            <a:r>
              <a:rPr lang="sv-SE" sz="2400" b="1" i="1" dirty="0">
                <a:solidFill>
                  <a:srgbClr val="C00000"/>
                </a:solidFill>
              </a:rPr>
              <a:t>Har ni några egna exempel?</a:t>
            </a:r>
          </a:p>
          <a:p>
            <a:endParaRPr lang="sv-SE" dirty="0"/>
          </a:p>
          <a:p>
            <a:endParaRPr lang="sv-SE" dirty="0"/>
          </a:p>
          <a:p>
            <a:endParaRPr lang="sv-SE" dirty="0"/>
          </a:p>
          <a:p>
            <a:endParaRPr lang="sv-SE" dirty="0"/>
          </a:p>
        </p:txBody>
      </p:sp>
      <p:pic>
        <p:nvPicPr>
          <p:cNvPr id="1026" name="Picture 2" descr="C:\Users\susanne\AppData\Local\Microsoft\Windows\Temporary Internet Files\Content.IE5\0KONLRHX\MC900149862[1].wmf"/>
          <p:cNvPicPr>
            <a:picLocks noChangeAspect="1" noChangeArrowheads="1"/>
          </p:cNvPicPr>
          <p:nvPr/>
        </p:nvPicPr>
        <p:blipFill>
          <a:blip r:embed="rId2" cstate="print">
            <a:biLevel thresh="75000"/>
            <a:extLst>
              <a:ext uri="{28A0092B-C50C-407E-A947-70E740481C1C}">
                <a14:useLocalDpi xmlns:a14="http://schemas.microsoft.com/office/drawing/2010/main" val="0"/>
              </a:ext>
            </a:extLst>
          </a:blip>
          <a:srcRect/>
          <a:stretch>
            <a:fillRect/>
          </a:stretch>
        </p:blipFill>
        <p:spPr bwMode="auto">
          <a:xfrm rot="2148742">
            <a:off x="3052064" y="1974257"/>
            <a:ext cx="863820" cy="1776015"/>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C:\Users\susanne\AppData\Local\Microsoft\Windows\Temporary Internet Files\Content.IE5\HJDR4N6I\MC900295567[1].wmf"/>
          <p:cNvPicPr>
            <a:picLocks noChangeAspect="1" noChangeArrowheads="1"/>
          </p:cNvPicPr>
          <p:nvPr/>
        </p:nvPicPr>
        <p:blipFill rotWithShape="1">
          <a:blip r:embed="rId3" cstate="print">
            <a:biLevel thresh="50000"/>
            <a:extLst>
              <a:ext uri="{28A0092B-C50C-407E-A947-70E740481C1C}">
                <a14:useLocalDpi xmlns:a14="http://schemas.microsoft.com/office/drawing/2010/main" val="0"/>
              </a:ext>
            </a:extLst>
          </a:blip>
          <a:srcRect t="9619" b="14351"/>
          <a:stretch/>
        </p:blipFill>
        <p:spPr bwMode="auto">
          <a:xfrm rot="393863">
            <a:off x="4191786" y="4192743"/>
            <a:ext cx="2141735" cy="20592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61213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984000" y="-7345"/>
            <a:ext cx="2160000" cy="7232749"/>
          </a:xfrm>
          <a:prstGeom prst="rect">
            <a:avLst/>
          </a:prstGeom>
          <a:solidFill>
            <a:schemeClr val="bg2"/>
          </a:solidFill>
          <a:ln>
            <a:noFill/>
          </a:ln>
        </p:spPr>
        <p:txBody>
          <a:bodyPr wrap="square" rtlCol="0">
            <a:spAutoFit/>
          </a:bodyPr>
          <a:lstStyle/>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p:txBody>
      </p:sp>
      <p:sp>
        <p:nvSpPr>
          <p:cNvPr id="6" name="Rectangle 5"/>
          <p:cNvSpPr/>
          <p:nvPr/>
        </p:nvSpPr>
        <p:spPr>
          <a:xfrm>
            <a:off x="0" y="-7345"/>
            <a:ext cx="6984000" cy="6865345"/>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5" name="TextBox 4"/>
          <p:cNvSpPr txBox="1"/>
          <p:nvPr/>
        </p:nvSpPr>
        <p:spPr>
          <a:xfrm>
            <a:off x="389073" y="404664"/>
            <a:ext cx="6120680" cy="461665"/>
          </a:xfrm>
          <a:prstGeom prst="rect">
            <a:avLst/>
          </a:prstGeom>
          <a:noFill/>
        </p:spPr>
        <p:txBody>
          <a:bodyPr wrap="square" rtlCol="0">
            <a:spAutoFit/>
          </a:bodyPr>
          <a:lstStyle/>
          <a:p>
            <a:r>
              <a:rPr lang="sv-SE" sz="2400" dirty="0">
                <a:latin typeface="+mj-lt"/>
              </a:rPr>
              <a:t>Kvalitetskriterier</a:t>
            </a:r>
          </a:p>
        </p:txBody>
      </p:sp>
      <p:sp>
        <p:nvSpPr>
          <p:cNvPr id="7" name="TextBox 6"/>
          <p:cNvSpPr txBox="1"/>
          <p:nvPr/>
        </p:nvSpPr>
        <p:spPr>
          <a:xfrm>
            <a:off x="533089" y="1124744"/>
            <a:ext cx="5832648" cy="5632311"/>
          </a:xfrm>
          <a:prstGeom prst="rect">
            <a:avLst/>
          </a:prstGeom>
          <a:solidFill>
            <a:schemeClr val="bg1"/>
          </a:solidFill>
        </p:spPr>
        <p:txBody>
          <a:bodyPr wrap="square" rtlCol="0">
            <a:spAutoFit/>
          </a:bodyPr>
          <a:lstStyle/>
          <a:p>
            <a:r>
              <a:rPr lang="sv-SE" dirty="0">
                <a:latin typeface="Calibri" panose="020F0502020204030204" pitchFamily="34" charset="0"/>
                <a:cs typeface="Calibri" panose="020F0502020204030204" pitchFamily="34" charset="0"/>
              </a:rPr>
              <a:t>Vi vill undersöka hur personer som bor i passivhus upplever inomhusklimatet.</a:t>
            </a:r>
          </a:p>
          <a:p>
            <a:endParaRPr lang="sv-SE" dirty="0">
              <a:latin typeface="Bodoni MT" panose="02070603080606020203" pitchFamily="18" charset="0"/>
            </a:endParaRPr>
          </a:p>
          <a:p>
            <a:r>
              <a:rPr lang="sv-SE" u="sng" dirty="0">
                <a:latin typeface="Calibri" panose="020F0502020204030204" pitchFamily="34" charset="0"/>
                <a:cs typeface="Calibri" panose="020F0502020204030204" pitchFamily="34" charset="0"/>
              </a:rPr>
              <a:t>Några exempel på hur lätt det kan bli fel:</a:t>
            </a:r>
          </a:p>
          <a:p>
            <a:pPr marL="342900" indent="-342900">
              <a:buFont typeface="+mj-lt"/>
              <a:buAutoNum type="arabicPeriod"/>
            </a:pPr>
            <a:r>
              <a:rPr lang="sv-SE" dirty="0">
                <a:latin typeface="Bodoni MT" panose="02070603080606020203" pitchFamily="18" charset="0"/>
              </a:rPr>
              <a:t>Tycker du om att bo här?</a:t>
            </a:r>
          </a:p>
          <a:p>
            <a:pPr lvl="1"/>
            <a:r>
              <a:rPr lang="sv-SE" i="1" dirty="0">
                <a:latin typeface="Bodoni MT" panose="02070603080606020203" pitchFamily="18" charset="0"/>
              </a:rPr>
              <a:t>	Vilket fint bostadsområde ni har, här måste du väl 	trivas jättebra?</a:t>
            </a:r>
          </a:p>
          <a:p>
            <a:pPr marL="342900" indent="-342900">
              <a:buFont typeface="+mj-lt"/>
              <a:buAutoNum type="arabicPeriod"/>
            </a:pPr>
            <a:endParaRPr lang="sv-SE" i="1" dirty="0">
              <a:latin typeface="Bodoni MT" panose="02070603080606020203" pitchFamily="18" charset="0"/>
            </a:endParaRPr>
          </a:p>
          <a:p>
            <a:pPr marL="342900" indent="-342900">
              <a:buFont typeface="+mj-lt"/>
              <a:buAutoNum type="arabicPeriod"/>
            </a:pPr>
            <a:r>
              <a:rPr lang="sv-SE" dirty="0">
                <a:latin typeface="Bodoni MT" panose="02070603080606020203" pitchFamily="18" charset="0"/>
              </a:rPr>
              <a:t>Upplever du ofta att det känns instängt?</a:t>
            </a:r>
          </a:p>
          <a:p>
            <a:pPr marL="342900" indent="-342900">
              <a:buFont typeface="+mj-lt"/>
              <a:buAutoNum type="arabicPeriod"/>
            </a:pPr>
            <a:endParaRPr lang="sv-SE" dirty="0">
              <a:latin typeface="Bodoni MT" panose="02070603080606020203" pitchFamily="18" charset="0"/>
            </a:endParaRPr>
          </a:p>
          <a:p>
            <a:pPr marL="342900" indent="-342900">
              <a:buFont typeface="+mj-lt"/>
              <a:buAutoNum type="arabicPeriod"/>
            </a:pPr>
            <a:r>
              <a:rPr lang="sv-SE" dirty="0">
                <a:latin typeface="Bodoni MT" panose="02070603080606020203" pitchFamily="18" charset="0"/>
              </a:rPr>
              <a:t>Hur ofta upplever du att det känns instängt?</a:t>
            </a:r>
          </a:p>
          <a:p>
            <a:pPr marL="342900" indent="-342900">
              <a:buFont typeface="+mj-lt"/>
              <a:buAutoNum type="arabicPeriod"/>
            </a:pPr>
            <a:endParaRPr lang="sv-SE" dirty="0">
              <a:latin typeface="Bodoni MT" panose="02070603080606020203" pitchFamily="18" charset="0"/>
            </a:endParaRPr>
          </a:p>
          <a:p>
            <a:pPr marL="342900" indent="-342900">
              <a:buFont typeface="+mj-lt"/>
              <a:buAutoNum type="arabicPeriod"/>
            </a:pPr>
            <a:r>
              <a:rPr lang="sv-SE" dirty="0">
                <a:latin typeface="Bodoni MT" panose="02070603080606020203" pitchFamily="18" charset="0"/>
              </a:rPr>
              <a:t>Vad tycker du om inomhusklimatet?</a:t>
            </a:r>
          </a:p>
          <a:p>
            <a:pPr marL="342900" indent="-342900">
              <a:buFont typeface="+mj-lt"/>
              <a:buAutoNum type="arabicPeriod"/>
            </a:pPr>
            <a:endParaRPr lang="sv-SE" dirty="0">
              <a:latin typeface="Bodoni MT" panose="02070603080606020203" pitchFamily="18" charset="0"/>
            </a:endParaRPr>
          </a:p>
          <a:p>
            <a:pPr marL="342900" indent="-342900">
              <a:buFont typeface="+mj-lt"/>
              <a:buAutoNum type="arabicPeriod"/>
            </a:pPr>
            <a:r>
              <a:rPr lang="sv-SE" dirty="0">
                <a:latin typeface="Bodoni MT" panose="02070603080606020203" pitchFamily="18" charset="0"/>
              </a:rPr>
              <a:t>Är passivhus bättre att bo i än i vanliga hus?</a:t>
            </a:r>
          </a:p>
          <a:p>
            <a:pPr marL="342900" indent="-342900">
              <a:buFont typeface="+mj-lt"/>
              <a:buAutoNum type="arabicPeriod"/>
            </a:pPr>
            <a:endParaRPr lang="sv-SE" dirty="0">
              <a:latin typeface="Bodoni MT" panose="02070603080606020203" pitchFamily="18" charset="0"/>
            </a:endParaRPr>
          </a:p>
          <a:p>
            <a:pPr marL="342900" indent="-342900">
              <a:buFont typeface="+mj-lt"/>
              <a:buAutoNum type="arabicPeriod"/>
            </a:pPr>
            <a:r>
              <a:rPr lang="sv-SE" dirty="0">
                <a:latin typeface="Bodoni MT" panose="02070603080606020203" pitchFamily="18" charset="0"/>
              </a:rPr>
              <a:t>Det är ju ganska torr luft här känner jag, är det normalt?</a:t>
            </a:r>
          </a:p>
          <a:p>
            <a:pPr marL="342900" indent="-342900">
              <a:buFont typeface="+mj-lt"/>
              <a:buAutoNum type="arabicPeriod"/>
            </a:pPr>
            <a:endParaRPr lang="sv-SE" dirty="0">
              <a:latin typeface="Bodoni MT" panose="02070603080606020203" pitchFamily="18" charset="0"/>
            </a:endParaRPr>
          </a:p>
          <a:p>
            <a:pPr marL="342900" indent="-342900">
              <a:buFont typeface="+mj-lt"/>
              <a:buAutoNum type="arabicPeriod"/>
            </a:pPr>
            <a:r>
              <a:rPr lang="sv-SE" dirty="0">
                <a:latin typeface="Bodoni MT" panose="02070603080606020203" pitchFamily="18" charset="0"/>
              </a:rPr>
              <a:t>Hur upplever du temperatur, drag och luftfuktighet?</a:t>
            </a:r>
          </a:p>
        </p:txBody>
      </p:sp>
      <p:sp>
        <p:nvSpPr>
          <p:cNvPr id="2" name="textruta 1"/>
          <p:cNvSpPr txBox="1"/>
          <p:nvPr/>
        </p:nvSpPr>
        <p:spPr>
          <a:xfrm>
            <a:off x="7092280" y="188640"/>
            <a:ext cx="2016224" cy="338554"/>
          </a:xfrm>
          <a:prstGeom prst="rect">
            <a:avLst/>
          </a:prstGeom>
          <a:noFill/>
        </p:spPr>
        <p:txBody>
          <a:bodyPr wrap="square" rtlCol="0">
            <a:spAutoFit/>
          </a:bodyPr>
          <a:lstStyle/>
          <a:p>
            <a:r>
              <a:rPr lang="sv-SE" sz="1600" i="1" dirty="0"/>
              <a:t>Fyll i vid föreläsning!</a:t>
            </a:r>
          </a:p>
        </p:txBody>
      </p:sp>
    </p:spTree>
    <p:extLst>
      <p:ext uri="{BB962C8B-B14F-4D97-AF65-F5344CB8AC3E}">
        <p14:creationId xmlns:p14="http://schemas.microsoft.com/office/powerpoint/2010/main" val="35170507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984000" y="-7345"/>
            <a:ext cx="2160000" cy="7232749"/>
          </a:xfrm>
          <a:prstGeom prst="rect">
            <a:avLst/>
          </a:prstGeom>
          <a:solidFill>
            <a:schemeClr val="bg2"/>
          </a:solidFill>
          <a:ln>
            <a:noFill/>
          </a:ln>
        </p:spPr>
        <p:txBody>
          <a:bodyPr wrap="square" rtlCol="0">
            <a:spAutoFit/>
          </a:bodyPr>
          <a:lstStyle/>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p:txBody>
      </p:sp>
      <p:sp>
        <p:nvSpPr>
          <p:cNvPr id="6" name="Rectangle 5"/>
          <p:cNvSpPr/>
          <p:nvPr/>
        </p:nvSpPr>
        <p:spPr>
          <a:xfrm>
            <a:off x="0" y="-7345"/>
            <a:ext cx="6984000" cy="6865345"/>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5" name="TextBox 4"/>
          <p:cNvSpPr txBox="1"/>
          <p:nvPr/>
        </p:nvSpPr>
        <p:spPr>
          <a:xfrm>
            <a:off x="389073" y="404664"/>
            <a:ext cx="6120680" cy="461665"/>
          </a:xfrm>
          <a:prstGeom prst="rect">
            <a:avLst/>
          </a:prstGeom>
          <a:noFill/>
        </p:spPr>
        <p:txBody>
          <a:bodyPr wrap="square" rtlCol="0">
            <a:spAutoFit/>
          </a:bodyPr>
          <a:lstStyle/>
          <a:p>
            <a:r>
              <a:rPr lang="sv-SE" sz="2400" dirty="0">
                <a:latin typeface="+mj-lt"/>
              </a:rPr>
              <a:t>Intervjuer som datainsamlingsmetod</a:t>
            </a:r>
          </a:p>
        </p:txBody>
      </p:sp>
      <p:sp>
        <p:nvSpPr>
          <p:cNvPr id="7" name="TextBox 6"/>
          <p:cNvSpPr txBox="1"/>
          <p:nvPr/>
        </p:nvSpPr>
        <p:spPr>
          <a:xfrm>
            <a:off x="533089" y="1340768"/>
            <a:ext cx="5832648" cy="5170646"/>
          </a:xfrm>
          <a:prstGeom prst="rect">
            <a:avLst/>
          </a:prstGeom>
          <a:solidFill>
            <a:schemeClr val="bg1"/>
          </a:solidFill>
        </p:spPr>
        <p:txBody>
          <a:bodyPr wrap="square" rtlCol="0">
            <a:spAutoFit/>
          </a:bodyPr>
          <a:lstStyle/>
          <a:p>
            <a:r>
              <a:rPr lang="sv-SE" altLang="sv-SE" sz="2400" u="sng" dirty="0"/>
              <a:t>Direkt/indirekt datainsamling?</a:t>
            </a:r>
          </a:p>
          <a:p>
            <a:r>
              <a:rPr lang="sv-SE" altLang="sv-SE" sz="2400" dirty="0"/>
              <a:t>Observerar du själv eller efterfrågar du andras observationer när du gör en intervju?</a:t>
            </a:r>
          </a:p>
          <a:p>
            <a:pPr algn="ctr"/>
            <a:endParaRPr lang="sv-SE" altLang="sv-SE" sz="2400" dirty="0"/>
          </a:p>
          <a:p>
            <a:r>
              <a:rPr lang="sv-SE" altLang="sv-SE" sz="2400" u="sng" dirty="0"/>
              <a:t>Tvingande/framväxande struktur?</a:t>
            </a:r>
          </a:p>
          <a:p>
            <a:r>
              <a:rPr lang="sv-SE" altLang="sv-SE" sz="2400" dirty="0"/>
              <a:t>Frågeformulär eller enbart ”öppningsfråga”?</a:t>
            </a:r>
          </a:p>
          <a:p>
            <a:r>
              <a:rPr lang="sv-SE" altLang="sv-SE" sz="2400" dirty="0"/>
              <a:t>Observations-protokoll eller framväxande beskrivning? </a:t>
            </a:r>
            <a:r>
              <a:rPr lang="sv-SE" altLang="sv-SE" sz="2400" i="1" dirty="0"/>
              <a:t>Strukturerad, semi-strukturerad, ostrukturerad intervju</a:t>
            </a:r>
          </a:p>
          <a:p>
            <a:endParaRPr lang="sv-SE" altLang="sv-SE" sz="2400" dirty="0"/>
          </a:p>
          <a:p>
            <a:r>
              <a:rPr lang="sv-SE" altLang="sv-SE" sz="2400" u="sng" dirty="0"/>
              <a:t>Vem intervjuar du (och varför)?</a:t>
            </a:r>
          </a:p>
          <a:p>
            <a:r>
              <a:rPr lang="sv-SE" altLang="sv-SE" sz="2400" dirty="0"/>
              <a:t>Representant (för vad/vem)?</a:t>
            </a:r>
          </a:p>
          <a:p>
            <a:r>
              <a:rPr lang="sv-SE" altLang="sv-SE" sz="2400" dirty="0"/>
              <a:t>En eller flera?</a:t>
            </a:r>
            <a:endParaRPr lang="sv-SE" altLang="sv-SE" dirty="0"/>
          </a:p>
          <a:p>
            <a:pPr algn="ctr"/>
            <a:endParaRPr lang="sv-SE" altLang="sv-SE" dirty="0"/>
          </a:p>
        </p:txBody>
      </p:sp>
    </p:spTree>
    <p:extLst>
      <p:ext uri="{BB962C8B-B14F-4D97-AF65-F5344CB8AC3E}">
        <p14:creationId xmlns:p14="http://schemas.microsoft.com/office/powerpoint/2010/main" val="79233434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984000" y="-7345"/>
            <a:ext cx="2160000" cy="6986528"/>
          </a:xfrm>
          <a:prstGeom prst="rect">
            <a:avLst/>
          </a:prstGeom>
          <a:solidFill>
            <a:schemeClr val="bg2"/>
          </a:solidFill>
          <a:ln>
            <a:noFill/>
          </a:ln>
        </p:spPr>
        <p:txBody>
          <a:bodyPr wrap="square" rtlCol="0">
            <a:spAutoFit/>
          </a:bodyPr>
          <a:lstStyle/>
          <a:p>
            <a:r>
              <a:rPr lang="sv-SE" sz="1600" dirty="0">
                <a:latin typeface="Bodoni MT" panose="02070603080606020203" pitchFamily="18" charset="0"/>
              </a:rPr>
              <a:t>Hur når vi syftet så bra som möjligt med tillgängliga resurser?</a:t>
            </a:r>
          </a:p>
          <a:p>
            <a:endParaRPr lang="sv-SE" sz="800" dirty="0">
              <a:latin typeface="Bodoni MT" panose="02070603080606020203" pitchFamily="18" charset="0"/>
            </a:endParaRPr>
          </a:p>
          <a:p>
            <a:r>
              <a:rPr lang="sv-SE" sz="1600" dirty="0">
                <a:latin typeface="Bodoni MT" panose="02070603080606020203" pitchFamily="18" charset="0"/>
              </a:rPr>
              <a:t>Det finns fördelar och nackdelar med olika val – och dessa ska du vara medveten om. Men det bästa valet om resurserna var oändliga är INTE det bästa valet! Det är därför vi behöver diskutera våra val och våra avvägningar. Det är därför vi behöver vara tydliga med vad vi gjort i praktiken och varför och med att reflektera kring alternativa vägval och möjliga konsekvenser av de val vi faktiskt gjort.</a:t>
            </a:r>
          </a:p>
          <a:p>
            <a:endParaRPr lang="sv-SE" sz="800" dirty="0">
              <a:latin typeface="Bodoni MT" panose="02070603080606020203" pitchFamily="18" charset="0"/>
            </a:endParaRPr>
          </a:p>
          <a:p>
            <a:r>
              <a:rPr lang="sv-SE" sz="1200" i="1" dirty="0">
                <a:latin typeface="Bodoni MT" panose="02070603080606020203" pitchFamily="18" charset="0"/>
              </a:rPr>
              <a:t>Transkriberingens omfattningska vara relaterad till dina forskningsfrågor och vara motiverad av det värde det tillför  relativt den tid det tar.</a:t>
            </a:r>
          </a:p>
        </p:txBody>
      </p:sp>
      <p:sp>
        <p:nvSpPr>
          <p:cNvPr id="6" name="Rectangle 5"/>
          <p:cNvSpPr/>
          <p:nvPr/>
        </p:nvSpPr>
        <p:spPr>
          <a:xfrm>
            <a:off x="0" y="-7345"/>
            <a:ext cx="6984000" cy="6865345"/>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5" name="TextBox 4"/>
          <p:cNvSpPr txBox="1"/>
          <p:nvPr/>
        </p:nvSpPr>
        <p:spPr>
          <a:xfrm>
            <a:off x="389073" y="404664"/>
            <a:ext cx="6120680" cy="461665"/>
          </a:xfrm>
          <a:prstGeom prst="rect">
            <a:avLst/>
          </a:prstGeom>
          <a:noFill/>
        </p:spPr>
        <p:txBody>
          <a:bodyPr wrap="square" rtlCol="0">
            <a:spAutoFit/>
          </a:bodyPr>
          <a:lstStyle/>
          <a:p>
            <a:r>
              <a:rPr lang="sv-SE" sz="2400" dirty="0">
                <a:latin typeface="+mj-lt"/>
              </a:rPr>
              <a:t>Intervjuer som datainsamlingsmetod</a:t>
            </a:r>
          </a:p>
        </p:txBody>
      </p:sp>
      <p:sp>
        <p:nvSpPr>
          <p:cNvPr id="7" name="TextBox 6"/>
          <p:cNvSpPr txBox="1"/>
          <p:nvPr/>
        </p:nvSpPr>
        <p:spPr>
          <a:xfrm>
            <a:off x="533089" y="1340768"/>
            <a:ext cx="5832648" cy="5355312"/>
          </a:xfrm>
          <a:prstGeom prst="rect">
            <a:avLst/>
          </a:prstGeom>
          <a:solidFill>
            <a:schemeClr val="bg1"/>
          </a:solidFill>
        </p:spPr>
        <p:txBody>
          <a:bodyPr wrap="square" rtlCol="0">
            <a:spAutoFit/>
          </a:bodyPr>
          <a:lstStyle/>
          <a:p>
            <a:r>
              <a:rPr lang="sv-SE" altLang="sv-SE" sz="3600" dirty="0"/>
              <a:t>Ansikte-mot-ansikte?</a:t>
            </a:r>
          </a:p>
          <a:p>
            <a:endParaRPr lang="sv-SE" altLang="sv-SE" sz="3600" dirty="0"/>
          </a:p>
          <a:p>
            <a:r>
              <a:rPr lang="sv-SE" altLang="sv-SE" sz="3600" dirty="0"/>
              <a:t>En och en eller i grupp?</a:t>
            </a:r>
          </a:p>
          <a:p>
            <a:endParaRPr lang="sv-SE" altLang="sv-SE" sz="3600" dirty="0"/>
          </a:p>
          <a:p>
            <a:r>
              <a:rPr lang="sv-SE" altLang="sv-SE" sz="3600" dirty="0"/>
              <a:t>Spela in?</a:t>
            </a:r>
          </a:p>
          <a:p>
            <a:endParaRPr lang="sv-SE" altLang="sv-SE" sz="3600" dirty="0"/>
          </a:p>
          <a:p>
            <a:r>
              <a:rPr lang="sv-SE" altLang="sv-SE" sz="3600" dirty="0"/>
              <a:t>Transkribera?</a:t>
            </a:r>
          </a:p>
          <a:p>
            <a:endParaRPr lang="sv-SE" altLang="sv-SE" sz="3600" dirty="0"/>
          </a:p>
          <a:p>
            <a:r>
              <a:rPr lang="sv-SE" altLang="sv-SE" sz="3600" dirty="0"/>
              <a:t>Sammanfatta?</a:t>
            </a:r>
            <a:endParaRPr lang="sv-SE" altLang="sv-SE" dirty="0"/>
          </a:p>
          <a:p>
            <a:pPr algn="ctr"/>
            <a:endParaRPr lang="sv-SE" altLang="sv-SE" dirty="0"/>
          </a:p>
        </p:txBody>
      </p:sp>
    </p:spTree>
    <p:extLst>
      <p:ext uri="{BB962C8B-B14F-4D97-AF65-F5344CB8AC3E}">
        <p14:creationId xmlns:p14="http://schemas.microsoft.com/office/powerpoint/2010/main" val="15702719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948264" y="-7345"/>
            <a:ext cx="2195736" cy="6986528"/>
          </a:xfrm>
          <a:prstGeom prst="rect">
            <a:avLst/>
          </a:prstGeom>
          <a:solidFill>
            <a:schemeClr val="bg2"/>
          </a:solidFill>
          <a:ln>
            <a:noFill/>
          </a:ln>
        </p:spPr>
        <p:txBody>
          <a:bodyPr wrap="square" rtlCol="0">
            <a:spAutoFit/>
          </a:bodyPr>
          <a:lstStyle/>
          <a:p>
            <a:endParaRPr lang="sv-SE" sz="1600" i="1" dirty="0">
              <a:latin typeface="Bodoni MT" panose="02070603080606020203" pitchFamily="18" charset="0"/>
            </a:endParaRPr>
          </a:p>
          <a:p>
            <a:endParaRPr lang="sv-SE" sz="1600" i="1"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r>
              <a:rPr lang="sv-SE" sz="1600" dirty="0">
                <a:latin typeface="Bodoni MT" panose="02070603080606020203" pitchFamily="18" charset="0"/>
              </a:rPr>
              <a:t>Forskning har visat att vad människor </a:t>
            </a:r>
          </a:p>
          <a:p>
            <a:r>
              <a:rPr lang="sv-SE" sz="1600" dirty="0">
                <a:latin typeface="Bodoni MT" panose="02070603080606020203" pitchFamily="18" charset="0"/>
              </a:rPr>
              <a:t>säger att de gör  </a:t>
            </a:r>
          </a:p>
          <a:p>
            <a:r>
              <a:rPr lang="sv-SE" sz="1600" dirty="0">
                <a:latin typeface="Bodoni MT" panose="02070603080606020203" pitchFamily="18" charset="0"/>
              </a:rPr>
              <a:t>och vad de gör </a:t>
            </a:r>
          </a:p>
          <a:p>
            <a:r>
              <a:rPr lang="sv-SE" sz="1600" dirty="0">
                <a:latin typeface="Bodoni MT" panose="02070603080606020203" pitchFamily="18" charset="0"/>
              </a:rPr>
              <a:t>inte nödvändigtvis behöver överensstämma.</a:t>
            </a: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p:txBody>
      </p:sp>
      <p:sp>
        <p:nvSpPr>
          <p:cNvPr id="6" name="Rectangle 5"/>
          <p:cNvSpPr/>
          <p:nvPr/>
        </p:nvSpPr>
        <p:spPr>
          <a:xfrm>
            <a:off x="0" y="-7345"/>
            <a:ext cx="6984000" cy="6865345"/>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5" name="TextBox 4"/>
          <p:cNvSpPr txBox="1"/>
          <p:nvPr/>
        </p:nvSpPr>
        <p:spPr>
          <a:xfrm>
            <a:off x="389073" y="404664"/>
            <a:ext cx="6120680" cy="461665"/>
          </a:xfrm>
          <a:prstGeom prst="rect">
            <a:avLst/>
          </a:prstGeom>
          <a:noFill/>
        </p:spPr>
        <p:txBody>
          <a:bodyPr wrap="square" rtlCol="0">
            <a:spAutoFit/>
          </a:bodyPr>
          <a:lstStyle/>
          <a:p>
            <a:r>
              <a:rPr lang="sv-SE" sz="2400" dirty="0">
                <a:latin typeface="+mj-lt"/>
              </a:rPr>
              <a:t>Intervjuer som datainsamlingsmetod</a:t>
            </a:r>
          </a:p>
        </p:txBody>
      </p:sp>
      <p:sp>
        <p:nvSpPr>
          <p:cNvPr id="7" name="TextBox 6"/>
          <p:cNvSpPr txBox="1"/>
          <p:nvPr/>
        </p:nvSpPr>
        <p:spPr>
          <a:xfrm>
            <a:off x="531283" y="1340768"/>
            <a:ext cx="5832648" cy="4801314"/>
          </a:xfrm>
          <a:prstGeom prst="rect">
            <a:avLst/>
          </a:prstGeom>
          <a:solidFill>
            <a:schemeClr val="bg1"/>
          </a:solidFill>
        </p:spPr>
        <p:txBody>
          <a:bodyPr wrap="square" rtlCol="0">
            <a:spAutoFit/>
          </a:bodyPr>
          <a:lstStyle/>
          <a:p>
            <a:endParaRPr lang="sv-SE" dirty="0"/>
          </a:p>
          <a:p>
            <a:endParaRPr lang="sv-SE" dirty="0"/>
          </a:p>
          <a:p>
            <a:endParaRPr lang="sv-SE" dirty="0"/>
          </a:p>
          <a:p>
            <a:endParaRPr lang="sv-SE" dirty="0"/>
          </a:p>
          <a:p>
            <a:endParaRPr lang="sv-SE" dirty="0"/>
          </a:p>
          <a:p>
            <a:endParaRPr lang="sv-SE" dirty="0"/>
          </a:p>
          <a:p>
            <a:endParaRPr lang="sv-SE" dirty="0"/>
          </a:p>
          <a:p>
            <a:endParaRPr lang="sv-SE" dirty="0"/>
          </a:p>
          <a:p>
            <a:endParaRPr lang="sv-SE" dirty="0"/>
          </a:p>
          <a:p>
            <a:endParaRPr lang="sv-SE" dirty="0"/>
          </a:p>
          <a:p>
            <a:endParaRPr lang="sv-SE" dirty="0"/>
          </a:p>
          <a:p>
            <a:endParaRPr lang="sv-SE" dirty="0"/>
          </a:p>
          <a:p>
            <a:endParaRPr lang="sv-SE" dirty="0"/>
          </a:p>
          <a:p>
            <a:endParaRPr lang="sv-SE" dirty="0"/>
          </a:p>
          <a:p>
            <a:endParaRPr lang="sv-SE" dirty="0"/>
          </a:p>
          <a:p>
            <a:endParaRPr lang="sv-SE" dirty="0"/>
          </a:p>
          <a:p>
            <a:endParaRPr lang="sv-SE" dirty="0"/>
          </a:p>
        </p:txBody>
      </p:sp>
      <p:pic>
        <p:nvPicPr>
          <p:cNvPr id="6147"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12216" t="28864" r="9594" b="42511"/>
          <a:stretch/>
        </p:blipFill>
        <p:spPr bwMode="auto">
          <a:xfrm>
            <a:off x="1475656" y="1730578"/>
            <a:ext cx="3511659" cy="9686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8" name="Picture 4"/>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l="50000" r="9890"/>
          <a:stretch/>
        </p:blipFill>
        <p:spPr bwMode="auto">
          <a:xfrm>
            <a:off x="1711027" y="3068960"/>
            <a:ext cx="3004989" cy="27643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106407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984000" y="12675"/>
            <a:ext cx="2160000" cy="6863417"/>
          </a:xfrm>
          <a:prstGeom prst="rect">
            <a:avLst/>
          </a:prstGeom>
          <a:solidFill>
            <a:schemeClr val="bg2"/>
          </a:solidFill>
          <a:ln>
            <a:noFill/>
          </a:ln>
        </p:spPr>
        <p:txBody>
          <a:bodyPr wrap="square" rtlCol="0">
            <a:spAutoFit/>
          </a:bodyPr>
          <a:lstStyle/>
          <a:p>
            <a:r>
              <a:rPr lang="sv-SE" sz="1600" dirty="0"/>
              <a:t>Du ska i ditt examens-arbete (i den del där du redovisar din metod-diskussion) visa på </a:t>
            </a:r>
            <a:r>
              <a:rPr lang="sv-SE" sz="1600" b="1" i="1" dirty="0">
                <a:solidFill>
                  <a:srgbClr val="FF0000"/>
                </a:solidFill>
              </a:rPr>
              <a:t>metodmedvetenhet</a:t>
            </a:r>
            <a:r>
              <a:rPr lang="sv-SE" sz="1600" b="1" dirty="0"/>
              <a:t>. </a:t>
            </a:r>
          </a:p>
          <a:p>
            <a:endParaRPr lang="sv-SE" sz="800" b="1" dirty="0"/>
          </a:p>
          <a:p>
            <a:r>
              <a:rPr lang="sv-SE" sz="1600" dirty="0"/>
              <a:t>Du ska ange vilket metodval du gjort och du ska kunna motivera valet. </a:t>
            </a:r>
          </a:p>
          <a:p>
            <a:endParaRPr lang="sv-SE" sz="800" dirty="0"/>
          </a:p>
          <a:p>
            <a:r>
              <a:rPr lang="sv-SE" sz="1600" dirty="0"/>
              <a:t>Det innebär bl.a. att du ska kunna visa att du känner till olika metodalternativ – alltså inte bara ett som du valde – och att du kan föra en diskussion kring fördelar och nackdelar kopplade till olika val. </a:t>
            </a:r>
          </a:p>
          <a:p>
            <a:endParaRPr lang="sv-SE" sz="800" dirty="0"/>
          </a:p>
          <a:p>
            <a:r>
              <a:rPr lang="sv-SE" sz="1600" dirty="0"/>
              <a:t>Observera att valet kan handla om </a:t>
            </a:r>
            <a:r>
              <a:rPr lang="sv-SE" sz="1600" b="1" i="1" dirty="0" err="1">
                <a:solidFill>
                  <a:srgbClr val="FF0000"/>
                </a:solidFill>
              </a:rPr>
              <a:t>kombina-tioner</a:t>
            </a:r>
            <a:r>
              <a:rPr lang="sv-SE" sz="1600" dirty="0"/>
              <a:t> av olika metoder och att bedömningen ska göras i relation till syftet (bästa sätt givet tillgängliga resurser).</a:t>
            </a:r>
          </a:p>
        </p:txBody>
      </p:sp>
      <p:sp>
        <p:nvSpPr>
          <p:cNvPr id="6" name="Rectangle 5"/>
          <p:cNvSpPr/>
          <p:nvPr/>
        </p:nvSpPr>
        <p:spPr>
          <a:xfrm>
            <a:off x="0" y="-7345"/>
            <a:ext cx="6984000" cy="6865345"/>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5" name="TextBox 4"/>
          <p:cNvSpPr txBox="1"/>
          <p:nvPr/>
        </p:nvSpPr>
        <p:spPr>
          <a:xfrm>
            <a:off x="389073" y="404664"/>
            <a:ext cx="6120680" cy="461665"/>
          </a:xfrm>
          <a:prstGeom prst="rect">
            <a:avLst/>
          </a:prstGeom>
          <a:noFill/>
        </p:spPr>
        <p:txBody>
          <a:bodyPr wrap="square" rtlCol="0">
            <a:spAutoFit/>
          </a:bodyPr>
          <a:lstStyle/>
          <a:p>
            <a:r>
              <a:rPr lang="sv-SE" sz="2400" dirty="0">
                <a:latin typeface="+mj-lt"/>
              </a:rPr>
              <a:t>Metod = tillvägagångssätt</a:t>
            </a:r>
          </a:p>
        </p:txBody>
      </p:sp>
      <p:sp>
        <p:nvSpPr>
          <p:cNvPr id="7" name="TextBox 6"/>
          <p:cNvSpPr txBox="1"/>
          <p:nvPr/>
        </p:nvSpPr>
        <p:spPr>
          <a:xfrm>
            <a:off x="329991" y="1211262"/>
            <a:ext cx="6258233" cy="5447645"/>
          </a:xfrm>
          <a:prstGeom prst="rect">
            <a:avLst/>
          </a:prstGeom>
          <a:solidFill>
            <a:schemeClr val="bg1"/>
          </a:solidFill>
        </p:spPr>
        <p:txBody>
          <a:bodyPr wrap="square" rtlCol="0">
            <a:spAutoFit/>
          </a:bodyPr>
          <a:lstStyle/>
          <a:p>
            <a:r>
              <a:rPr lang="sv-SE" sz="2400" i="1" u="sng" dirty="0"/>
              <a:t>Vad du ska göra:</a:t>
            </a:r>
          </a:p>
          <a:p>
            <a:pPr marL="342900" indent="-342900">
              <a:buFont typeface="+mj-lt"/>
              <a:buAutoNum type="arabicPeriod"/>
            </a:pPr>
            <a:r>
              <a:rPr lang="sv-SE" sz="2400" dirty="0"/>
              <a:t>Välja metod(er)</a:t>
            </a:r>
          </a:p>
          <a:p>
            <a:pPr marL="342900" indent="-342900">
              <a:buFont typeface="+mj-lt"/>
              <a:buAutoNum type="arabicPeriod"/>
            </a:pPr>
            <a:r>
              <a:rPr lang="sv-SE" sz="2400" dirty="0"/>
              <a:t>Motivera val</a:t>
            </a:r>
          </a:p>
          <a:p>
            <a:pPr marL="342900" indent="-342900">
              <a:buFont typeface="+mj-lt"/>
              <a:buAutoNum type="arabicPeriod"/>
            </a:pPr>
            <a:r>
              <a:rPr lang="sv-SE" sz="2400" dirty="0"/>
              <a:t>Beskriva genomförande i praktiken</a:t>
            </a:r>
          </a:p>
          <a:p>
            <a:pPr marL="342900" indent="-342900">
              <a:buFont typeface="+mj-lt"/>
              <a:buAutoNum type="arabicPeriod"/>
            </a:pPr>
            <a:r>
              <a:rPr lang="sv-SE" sz="2400" dirty="0"/>
              <a:t>Reflektera</a:t>
            </a:r>
          </a:p>
          <a:p>
            <a:pPr marL="342900" indent="-342900">
              <a:buFont typeface="+mj-lt"/>
              <a:buAutoNum type="arabicPeriod"/>
            </a:pPr>
            <a:endParaRPr lang="sv-SE" sz="2400" dirty="0"/>
          </a:p>
          <a:p>
            <a:endParaRPr lang="sv-SE" sz="2000" dirty="0"/>
          </a:p>
          <a:p>
            <a:r>
              <a:rPr lang="sv-SE" sz="2000" dirty="0"/>
              <a:t>		</a:t>
            </a:r>
          </a:p>
          <a:p>
            <a:pPr algn="r"/>
            <a:r>
              <a:rPr lang="sv-SE" sz="2000" dirty="0"/>
              <a:t>		   			  </a:t>
            </a:r>
            <a:r>
              <a:rPr lang="sv-SE" sz="4000" dirty="0"/>
              <a:t>Metodmedvetenhet!</a:t>
            </a:r>
          </a:p>
          <a:p>
            <a:endParaRPr lang="sv-SE" sz="2000" dirty="0"/>
          </a:p>
          <a:p>
            <a:endParaRPr lang="sv-SE" sz="2000" dirty="0"/>
          </a:p>
          <a:p>
            <a:endParaRPr lang="sv-SE" sz="2000" dirty="0"/>
          </a:p>
          <a:p>
            <a:endParaRPr lang="sv-SE" sz="2000" dirty="0"/>
          </a:p>
          <a:p>
            <a:endParaRPr lang="sv-SE" sz="2000" dirty="0"/>
          </a:p>
        </p:txBody>
      </p:sp>
      <p:pic>
        <p:nvPicPr>
          <p:cNvPr id="1026" name="Picture 2" descr="C:\Users\susanne\AppData\Local\Microsoft\Windows\Temporary Internet Files\Content.IE5\HJDR4N6I\MC900186130[1].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9367" y="3501008"/>
            <a:ext cx="1647573" cy="23042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375275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948264" y="-7345"/>
            <a:ext cx="2195736" cy="6986528"/>
          </a:xfrm>
          <a:prstGeom prst="rect">
            <a:avLst/>
          </a:prstGeom>
          <a:solidFill>
            <a:schemeClr val="bg2"/>
          </a:solidFill>
          <a:ln>
            <a:noFill/>
          </a:ln>
        </p:spPr>
        <p:txBody>
          <a:bodyPr wrap="square" rtlCol="0">
            <a:spAutoFit/>
          </a:bodyPr>
          <a:lstStyle/>
          <a:p>
            <a:endParaRPr lang="sv-SE" sz="1600" i="1" dirty="0">
              <a:latin typeface="Bodoni MT" panose="02070603080606020203" pitchFamily="18" charset="0"/>
            </a:endParaRPr>
          </a:p>
          <a:p>
            <a:endParaRPr lang="sv-SE" sz="1600" i="1" dirty="0">
              <a:latin typeface="Bodoni MT" panose="02070603080606020203" pitchFamily="18" charset="0"/>
            </a:endParaRPr>
          </a:p>
          <a:p>
            <a:endParaRPr lang="sv-SE" sz="1600" i="1" dirty="0">
              <a:latin typeface="Bodoni MT" panose="02070603080606020203" pitchFamily="18" charset="0"/>
            </a:endParaRPr>
          </a:p>
          <a:p>
            <a:endParaRPr lang="sv-SE" sz="1600" i="1" dirty="0">
              <a:latin typeface="Bodoni MT" panose="02070603080606020203" pitchFamily="18" charset="0"/>
            </a:endParaRPr>
          </a:p>
          <a:p>
            <a:endParaRPr lang="sv-SE" sz="1600" i="1" dirty="0">
              <a:latin typeface="Bodoni MT" panose="02070603080606020203" pitchFamily="18" charset="0"/>
            </a:endParaRPr>
          </a:p>
          <a:p>
            <a:endParaRPr lang="sv-SE" sz="1600" i="1" dirty="0">
              <a:latin typeface="Bodoni MT" panose="02070603080606020203" pitchFamily="18" charset="0"/>
            </a:endParaRPr>
          </a:p>
          <a:p>
            <a:endParaRPr lang="sv-SE" sz="1600" i="1" dirty="0">
              <a:latin typeface="Bodoni MT" panose="02070603080606020203" pitchFamily="18" charset="0"/>
            </a:endParaRPr>
          </a:p>
          <a:p>
            <a:endParaRPr lang="sv-SE" sz="1600" i="1" dirty="0">
              <a:latin typeface="Bodoni MT" panose="02070603080606020203" pitchFamily="18" charset="0"/>
            </a:endParaRPr>
          </a:p>
          <a:p>
            <a:endParaRPr lang="sv-SE" sz="1600" i="1" dirty="0">
              <a:latin typeface="Bodoni MT" panose="02070603080606020203" pitchFamily="18" charset="0"/>
            </a:endParaRPr>
          </a:p>
          <a:p>
            <a:endParaRPr lang="sv-SE" sz="1600" i="1" dirty="0">
              <a:latin typeface="Bodoni MT" panose="02070603080606020203" pitchFamily="18" charset="0"/>
            </a:endParaRPr>
          </a:p>
          <a:p>
            <a:endParaRPr lang="sv-SE" sz="1600" i="1" dirty="0">
              <a:latin typeface="Bodoni MT" panose="02070603080606020203" pitchFamily="18" charset="0"/>
            </a:endParaRPr>
          </a:p>
          <a:p>
            <a:endParaRPr lang="sv-SE" sz="1600" i="1" dirty="0">
              <a:latin typeface="Bodoni MT" panose="02070603080606020203" pitchFamily="18" charset="0"/>
            </a:endParaRPr>
          </a:p>
          <a:p>
            <a:endParaRPr lang="sv-SE" sz="1600" i="1" dirty="0">
              <a:latin typeface="Bodoni MT" panose="02070603080606020203" pitchFamily="18" charset="0"/>
            </a:endParaRPr>
          </a:p>
          <a:p>
            <a:endParaRPr lang="sv-SE" sz="1600" i="1" dirty="0">
              <a:latin typeface="Bodoni MT" panose="02070603080606020203" pitchFamily="18" charset="0"/>
            </a:endParaRPr>
          </a:p>
          <a:p>
            <a:endParaRPr lang="sv-SE" sz="1600" i="1" dirty="0">
              <a:latin typeface="Bodoni MT" panose="02070603080606020203" pitchFamily="18" charset="0"/>
            </a:endParaRPr>
          </a:p>
          <a:p>
            <a:endParaRPr lang="sv-SE" sz="1600" i="1" dirty="0">
              <a:latin typeface="Bodoni MT" panose="02070603080606020203" pitchFamily="18" charset="0"/>
            </a:endParaRPr>
          </a:p>
          <a:p>
            <a:endParaRPr lang="sv-SE" sz="1600" i="1" dirty="0">
              <a:latin typeface="Bodoni MT" panose="02070603080606020203" pitchFamily="18" charset="0"/>
            </a:endParaRPr>
          </a:p>
          <a:p>
            <a:endParaRPr lang="sv-SE" sz="1600" i="1" dirty="0">
              <a:latin typeface="Bodoni MT" panose="02070603080606020203" pitchFamily="18" charset="0"/>
            </a:endParaRPr>
          </a:p>
          <a:p>
            <a:endParaRPr lang="sv-SE" sz="1600" i="1" dirty="0">
              <a:latin typeface="Bodoni MT" panose="02070603080606020203" pitchFamily="18" charset="0"/>
            </a:endParaRPr>
          </a:p>
          <a:p>
            <a:endParaRPr lang="sv-SE" sz="1600" i="1" dirty="0">
              <a:latin typeface="Bodoni MT" panose="02070603080606020203" pitchFamily="18" charset="0"/>
            </a:endParaRPr>
          </a:p>
          <a:p>
            <a:endParaRPr lang="sv-SE" sz="1600" i="1" dirty="0">
              <a:latin typeface="Bodoni MT" panose="02070603080606020203" pitchFamily="18" charset="0"/>
            </a:endParaRPr>
          </a:p>
          <a:p>
            <a:endParaRPr lang="sv-SE" sz="1600" i="1" dirty="0">
              <a:latin typeface="Bodoni MT" panose="02070603080606020203" pitchFamily="18" charset="0"/>
            </a:endParaRPr>
          </a:p>
          <a:p>
            <a:endParaRPr lang="sv-SE" sz="1600" i="1" dirty="0">
              <a:latin typeface="Bodoni MT" panose="02070603080606020203" pitchFamily="18" charset="0"/>
            </a:endParaRPr>
          </a:p>
          <a:p>
            <a:endParaRPr lang="sv-SE" sz="1600" i="1" dirty="0">
              <a:latin typeface="Bodoni MT" panose="02070603080606020203" pitchFamily="18" charset="0"/>
            </a:endParaRPr>
          </a:p>
          <a:p>
            <a:endParaRPr lang="sv-SE" sz="1600" i="1" dirty="0">
              <a:latin typeface="Bodoni MT" panose="02070603080606020203" pitchFamily="18" charset="0"/>
            </a:endParaRPr>
          </a:p>
          <a:p>
            <a:endParaRPr lang="sv-SE" sz="1600" i="1" dirty="0">
              <a:latin typeface="Bodoni MT" panose="02070603080606020203" pitchFamily="18" charset="0"/>
            </a:endParaRPr>
          </a:p>
          <a:p>
            <a:endParaRPr lang="sv-SE" sz="1600" i="1" dirty="0">
              <a:latin typeface="Bodoni MT" panose="02070603080606020203" pitchFamily="18" charset="0"/>
            </a:endParaRPr>
          </a:p>
          <a:p>
            <a:endParaRPr lang="sv-SE" sz="1600" i="1" dirty="0">
              <a:latin typeface="Bodoni MT" panose="02070603080606020203" pitchFamily="18" charset="0"/>
            </a:endParaRPr>
          </a:p>
        </p:txBody>
      </p:sp>
      <p:sp>
        <p:nvSpPr>
          <p:cNvPr id="6" name="Rectangle 5"/>
          <p:cNvSpPr/>
          <p:nvPr/>
        </p:nvSpPr>
        <p:spPr>
          <a:xfrm>
            <a:off x="0" y="-7345"/>
            <a:ext cx="6984000" cy="6865345"/>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5" name="TextBox 4"/>
          <p:cNvSpPr txBox="1"/>
          <p:nvPr/>
        </p:nvSpPr>
        <p:spPr>
          <a:xfrm>
            <a:off x="389073" y="404664"/>
            <a:ext cx="6120680" cy="461665"/>
          </a:xfrm>
          <a:prstGeom prst="rect">
            <a:avLst/>
          </a:prstGeom>
          <a:noFill/>
        </p:spPr>
        <p:txBody>
          <a:bodyPr wrap="square" rtlCol="0">
            <a:spAutoFit/>
          </a:bodyPr>
          <a:lstStyle/>
          <a:p>
            <a:r>
              <a:rPr lang="sv-SE" sz="2400" dirty="0">
                <a:latin typeface="+mj-lt"/>
              </a:rPr>
              <a:t>Intervjuer som datainsamlingsmetod</a:t>
            </a:r>
          </a:p>
        </p:txBody>
      </p:sp>
      <p:sp>
        <p:nvSpPr>
          <p:cNvPr id="7" name="TextBox 6"/>
          <p:cNvSpPr txBox="1"/>
          <p:nvPr/>
        </p:nvSpPr>
        <p:spPr>
          <a:xfrm>
            <a:off x="531283" y="1340768"/>
            <a:ext cx="5832648" cy="5324535"/>
          </a:xfrm>
          <a:prstGeom prst="rect">
            <a:avLst/>
          </a:prstGeom>
          <a:solidFill>
            <a:schemeClr val="bg1"/>
          </a:solidFill>
        </p:spPr>
        <p:txBody>
          <a:bodyPr wrap="square" rtlCol="0">
            <a:spAutoFit/>
          </a:bodyPr>
          <a:lstStyle/>
          <a:p>
            <a:endParaRPr lang="sv-SE" dirty="0"/>
          </a:p>
          <a:p>
            <a:endParaRPr lang="sv-SE" dirty="0"/>
          </a:p>
          <a:p>
            <a:endParaRPr lang="sv-SE" dirty="0"/>
          </a:p>
          <a:p>
            <a:endParaRPr lang="sv-SE" dirty="0"/>
          </a:p>
          <a:p>
            <a:endParaRPr lang="sv-SE" dirty="0"/>
          </a:p>
          <a:p>
            <a:endParaRPr lang="sv-SE" dirty="0"/>
          </a:p>
          <a:p>
            <a:endParaRPr lang="sv-SE" dirty="0"/>
          </a:p>
          <a:p>
            <a:endParaRPr lang="sv-SE" dirty="0"/>
          </a:p>
          <a:p>
            <a:endParaRPr lang="sv-SE" dirty="0"/>
          </a:p>
          <a:p>
            <a:endParaRPr lang="sv-SE" dirty="0"/>
          </a:p>
          <a:p>
            <a:endParaRPr lang="sv-SE" dirty="0"/>
          </a:p>
          <a:p>
            <a:endParaRPr lang="sv-SE" dirty="0"/>
          </a:p>
          <a:p>
            <a:endParaRPr lang="sv-SE" dirty="0"/>
          </a:p>
          <a:p>
            <a:endParaRPr lang="sv-SE" dirty="0"/>
          </a:p>
          <a:p>
            <a:endParaRPr lang="sv-SE" dirty="0"/>
          </a:p>
          <a:p>
            <a:endParaRPr lang="sv-SE" dirty="0"/>
          </a:p>
          <a:p>
            <a:r>
              <a:rPr lang="sv-SE" dirty="0"/>
              <a:t>Hämtad från </a:t>
            </a:r>
            <a:r>
              <a:rPr lang="sv-SE" sz="1600" dirty="0">
                <a:hlinkClick r:id="rId2"/>
              </a:rPr>
              <a:t>http://pure.ltu.se/portal/files/36209491/Susanne_Engstr_m.pdf</a:t>
            </a:r>
            <a:endParaRPr lang="sv-SE" sz="1600" dirty="0"/>
          </a:p>
          <a:p>
            <a:endParaRPr lang="sv-SE" dirty="0"/>
          </a:p>
        </p:txBody>
      </p:sp>
      <p:pic>
        <p:nvPicPr>
          <p:cNvPr id="614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1560" y="1511491"/>
            <a:ext cx="5678192" cy="34296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303715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948264" y="-7345"/>
            <a:ext cx="2195736" cy="6986528"/>
          </a:xfrm>
          <a:prstGeom prst="rect">
            <a:avLst/>
          </a:prstGeom>
          <a:solidFill>
            <a:schemeClr val="bg2"/>
          </a:solidFill>
          <a:ln>
            <a:noFill/>
          </a:ln>
        </p:spPr>
        <p:txBody>
          <a:bodyPr wrap="square" rtlCol="0">
            <a:spAutoFit/>
          </a:bodyPr>
          <a:lstStyle/>
          <a:p>
            <a:r>
              <a:rPr lang="sv-SE" sz="1600" dirty="0"/>
              <a:t>Överväg möjlighet att kombinera intervjuer med observationer – särskilt om din fråga är kopplad till beteenden.</a:t>
            </a:r>
          </a:p>
          <a:p>
            <a:endParaRPr lang="sv-SE" sz="1600" dirty="0"/>
          </a:p>
          <a:p>
            <a:endParaRPr lang="sv-SE" sz="1600" dirty="0"/>
          </a:p>
          <a:p>
            <a:r>
              <a:rPr lang="sv-SE" sz="1600" dirty="0"/>
              <a:t>Inget rätt, eller fel – många ”det beror på”. Du måste kunna föra en diskussion!</a:t>
            </a:r>
          </a:p>
          <a:p>
            <a:pPr marL="285750" indent="-285750">
              <a:buFont typeface="Arial" panose="020B0604020202020204" pitchFamily="34" charset="0"/>
              <a:buChar char="•"/>
            </a:pPr>
            <a:r>
              <a:rPr lang="sv-SE" sz="1600" dirty="0"/>
              <a:t>Om du deltar – hur påverkar du?</a:t>
            </a:r>
          </a:p>
          <a:p>
            <a:pPr marL="285750" indent="-285750">
              <a:buFont typeface="Arial" panose="020B0604020202020204" pitchFamily="34" charset="0"/>
              <a:buChar char="•"/>
            </a:pPr>
            <a:r>
              <a:rPr lang="sv-SE" sz="1600" dirty="0"/>
              <a:t>Är syftet rent av att påverka? – vad innebär det för frågorna och slutsatserna?</a:t>
            </a:r>
          </a:p>
          <a:p>
            <a:endParaRPr lang="sv-SE" sz="1600" dirty="0"/>
          </a:p>
          <a:p>
            <a:endParaRPr lang="sv-SE" sz="1600" dirty="0"/>
          </a:p>
          <a:p>
            <a:r>
              <a:rPr lang="sv-SE" sz="1600" dirty="0"/>
              <a:t>Är det skillnad mellan att delta i ”civila kläder” och att gå ”under cover”?</a:t>
            </a:r>
          </a:p>
          <a:p>
            <a:endParaRPr lang="sv-SE" sz="1600" dirty="0"/>
          </a:p>
          <a:p>
            <a:endParaRPr lang="sv-SE" sz="1600" dirty="0"/>
          </a:p>
          <a:p>
            <a:endParaRPr lang="sv-SE" sz="1600" dirty="0"/>
          </a:p>
          <a:p>
            <a:endParaRPr lang="sv-SE" sz="1600" dirty="0"/>
          </a:p>
        </p:txBody>
      </p:sp>
      <p:sp>
        <p:nvSpPr>
          <p:cNvPr id="6" name="Rectangle 5"/>
          <p:cNvSpPr/>
          <p:nvPr/>
        </p:nvSpPr>
        <p:spPr>
          <a:xfrm>
            <a:off x="0" y="-7345"/>
            <a:ext cx="6984000" cy="6865345"/>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5" name="TextBox 4"/>
          <p:cNvSpPr txBox="1"/>
          <p:nvPr/>
        </p:nvSpPr>
        <p:spPr>
          <a:xfrm>
            <a:off x="389073" y="404664"/>
            <a:ext cx="6120680" cy="461665"/>
          </a:xfrm>
          <a:prstGeom prst="rect">
            <a:avLst/>
          </a:prstGeom>
          <a:noFill/>
        </p:spPr>
        <p:txBody>
          <a:bodyPr wrap="square" rtlCol="0">
            <a:spAutoFit/>
          </a:bodyPr>
          <a:lstStyle/>
          <a:p>
            <a:r>
              <a:rPr lang="sv-SE" sz="2400" dirty="0">
                <a:latin typeface="+mj-lt"/>
              </a:rPr>
              <a:t>Observationer som datainsamlingsmetod</a:t>
            </a:r>
          </a:p>
        </p:txBody>
      </p:sp>
      <p:sp>
        <p:nvSpPr>
          <p:cNvPr id="7" name="TextBox 6"/>
          <p:cNvSpPr txBox="1"/>
          <p:nvPr/>
        </p:nvSpPr>
        <p:spPr>
          <a:xfrm>
            <a:off x="531283" y="1340768"/>
            <a:ext cx="5832648" cy="4247317"/>
          </a:xfrm>
          <a:prstGeom prst="rect">
            <a:avLst/>
          </a:prstGeom>
          <a:solidFill>
            <a:schemeClr val="bg1"/>
          </a:solidFill>
        </p:spPr>
        <p:txBody>
          <a:bodyPr wrap="square" rtlCol="0">
            <a:spAutoFit/>
          </a:bodyPr>
          <a:lstStyle/>
          <a:p>
            <a:endParaRPr lang="sv-SE" dirty="0"/>
          </a:p>
          <a:p>
            <a:endParaRPr lang="sv-SE" dirty="0"/>
          </a:p>
          <a:p>
            <a:endParaRPr lang="sv-SE" dirty="0"/>
          </a:p>
          <a:p>
            <a:endParaRPr lang="sv-SE" dirty="0"/>
          </a:p>
          <a:p>
            <a:endParaRPr lang="sv-SE" dirty="0"/>
          </a:p>
          <a:p>
            <a:endParaRPr lang="sv-SE" dirty="0"/>
          </a:p>
          <a:p>
            <a:endParaRPr lang="sv-SE" dirty="0"/>
          </a:p>
          <a:p>
            <a:endParaRPr lang="sv-SE" dirty="0"/>
          </a:p>
          <a:p>
            <a:endParaRPr lang="sv-SE" dirty="0"/>
          </a:p>
          <a:p>
            <a:endParaRPr lang="sv-SE" dirty="0"/>
          </a:p>
          <a:p>
            <a:endParaRPr lang="sv-SE" dirty="0"/>
          </a:p>
          <a:p>
            <a:endParaRPr lang="sv-SE" dirty="0"/>
          </a:p>
          <a:p>
            <a:r>
              <a:rPr lang="sv-SE" dirty="0"/>
              <a:t>Deltagande observation		Icke deltagande</a:t>
            </a:r>
          </a:p>
          <a:p>
            <a:endParaRPr lang="sv-SE" dirty="0"/>
          </a:p>
          <a:p>
            <a:endParaRPr lang="sv-SE" dirty="0"/>
          </a:p>
        </p:txBody>
      </p:sp>
      <p:pic>
        <p:nvPicPr>
          <p:cNvPr id="7170" name="Picture 2" descr="C:\Users\susanne\AppData\Local\Microsoft\Windows\Temporary Internet Files\Content.IE5\0KONLRHX\MC900388684[1].wmf"/>
          <p:cNvPicPr>
            <a:picLocks noChangeAspect="1" noChangeArrowheads="1"/>
          </p:cNvPicPr>
          <p:nvPr/>
        </p:nvPicPr>
        <p:blipFill>
          <a:blip r:embed="rId2" cstate="print">
            <a:biLevel thresh="25000"/>
            <a:extLst>
              <a:ext uri="{28A0092B-C50C-407E-A947-70E740481C1C}">
                <a14:useLocalDpi xmlns:a14="http://schemas.microsoft.com/office/drawing/2010/main" val="0"/>
              </a:ext>
            </a:extLst>
          </a:blip>
          <a:srcRect/>
          <a:stretch>
            <a:fillRect/>
          </a:stretch>
        </p:blipFill>
        <p:spPr bwMode="auto">
          <a:xfrm>
            <a:off x="4244657" y="2204864"/>
            <a:ext cx="1767503" cy="2254433"/>
          </a:xfrm>
          <a:prstGeom prst="rect">
            <a:avLst/>
          </a:prstGeom>
          <a:noFill/>
          <a:extLst>
            <a:ext uri="{909E8E84-426E-40DD-AFC4-6F175D3DCCD1}">
              <a14:hiddenFill xmlns:a14="http://schemas.microsoft.com/office/drawing/2010/main">
                <a:solidFill>
                  <a:srgbClr val="FFFFFF"/>
                </a:solidFill>
              </a14:hiddenFill>
            </a:ext>
          </a:extLst>
        </p:spPr>
      </p:pic>
      <p:pic>
        <p:nvPicPr>
          <p:cNvPr id="7171" name="Picture 3"/>
          <p:cNvPicPr>
            <a:picLocks noChangeAspect="1" noChangeArrowheads="1"/>
          </p:cNvPicPr>
          <p:nvPr/>
        </p:nvPicPr>
        <p:blipFill rotWithShape="1">
          <a:blip r:embed="rId3">
            <a:biLevel thresh="50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l="22928"/>
          <a:stretch/>
        </p:blipFill>
        <p:spPr bwMode="auto">
          <a:xfrm>
            <a:off x="611560" y="2204864"/>
            <a:ext cx="2895889" cy="22544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1728897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948264" y="-7345"/>
            <a:ext cx="2195736" cy="6986528"/>
          </a:xfrm>
          <a:prstGeom prst="rect">
            <a:avLst/>
          </a:prstGeom>
          <a:solidFill>
            <a:schemeClr val="bg2"/>
          </a:solidFill>
          <a:ln>
            <a:noFill/>
          </a:ln>
        </p:spPr>
        <p:txBody>
          <a:bodyPr wrap="square" rtlCol="0">
            <a:spAutoFit/>
          </a:bodyPr>
          <a:lstStyle/>
          <a:p>
            <a:endParaRPr lang="sv-SE" sz="1600" i="1" dirty="0">
              <a:latin typeface="Bodoni MT" panose="02070603080606020203" pitchFamily="18" charset="0"/>
            </a:endParaRPr>
          </a:p>
          <a:p>
            <a:r>
              <a:rPr lang="sv-SE" sz="1600" i="1" dirty="0">
                <a:latin typeface="Bodoni MT" panose="02070603080606020203" pitchFamily="18" charset="0"/>
              </a:rPr>
              <a:t>Ibland kallar man det avsnitt där datamaterialet presenteras i sin sammanställda men ej analyserade form för ”EMPIRI”.</a:t>
            </a:r>
          </a:p>
          <a:p>
            <a:endParaRPr lang="sv-SE" sz="1600" i="1" dirty="0">
              <a:latin typeface="Bodoni MT" panose="02070603080606020203" pitchFamily="18" charset="0"/>
            </a:endParaRPr>
          </a:p>
          <a:p>
            <a:endParaRPr lang="sv-SE" sz="1600" i="1" dirty="0">
              <a:latin typeface="Bodoni MT" panose="02070603080606020203" pitchFamily="18" charset="0"/>
            </a:endParaRPr>
          </a:p>
          <a:p>
            <a:endParaRPr lang="sv-SE" sz="1600" i="1" dirty="0">
              <a:latin typeface="Bodoni MT" panose="02070603080606020203" pitchFamily="18" charset="0"/>
            </a:endParaRPr>
          </a:p>
          <a:p>
            <a:endParaRPr lang="sv-SE" sz="1600" i="1" dirty="0">
              <a:latin typeface="Bodoni MT" panose="02070603080606020203" pitchFamily="18" charset="0"/>
            </a:endParaRPr>
          </a:p>
          <a:p>
            <a:endParaRPr lang="sv-SE" sz="1600" i="1" dirty="0">
              <a:latin typeface="Bodoni MT" panose="02070603080606020203" pitchFamily="18" charset="0"/>
            </a:endParaRPr>
          </a:p>
          <a:p>
            <a:endParaRPr lang="sv-SE" sz="1600" i="1" dirty="0">
              <a:latin typeface="Bodoni MT" panose="02070603080606020203" pitchFamily="18" charset="0"/>
            </a:endParaRPr>
          </a:p>
          <a:p>
            <a:endParaRPr lang="sv-SE" sz="1600" i="1" dirty="0">
              <a:latin typeface="Bodoni MT" panose="02070603080606020203" pitchFamily="18" charset="0"/>
            </a:endParaRPr>
          </a:p>
          <a:p>
            <a:endParaRPr lang="sv-SE" sz="1600" i="1" dirty="0">
              <a:latin typeface="Bodoni MT" panose="02070603080606020203" pitchFamily="18" charset="0"/>
            </a:endParaRPr>
          </a:p>
          <a:p>
            <a:endParaRPr lang="sv-SE" sz="1600" i="1" dirty="0">
              <a:latin typeface="Bodoni MT" panose="02070603080606020203" pitchFamily="18" charset="0"/>
            </a:endParaRPr>
          </a:p>
          <a:p>
            <a:endParaRPr lang="sv-SE" sz="1600" i="1" dirty="0">
              <a:latin typeface="Bodoni MT" panose="02070603080606020203" pitchFamily="18" charset="0"/>
            </a:endParaRPr>
          </a:p>
          <a:p>
            <a:endParaRPr lang="sv-SE" sz="1600" i="1" dirty="0">
              <a:latin typeface="Bodoni MT" panose="02070603080606020203" pitchFamily="18" charset="0"/>
            </a:endParaRPr>
          </a:p>
          <a:p>
            <a:endParaRPr lang="sv-SE" sz="1600" i="1" dirty="0">
              <a:latin typeface="Bodoni MT" panose="02070603080606020203" pitchFamily="18" charset="0"/>
            </a:endParaRPr>
          </a:p>
          <a:p>
            <a:endParaRPr lang="sv-SE" sz="1600" i="1" dirty="0">
              <a:latin typeface="Bodoni MT" panose="02070603080606020203" pitchFamily="18" charset="0"/>
            </a:endParaRPr>
          </a:p>
          <a:p>
            <a:endParaRPr lang="sv-SE" sz="1600" i="1" dirty="0">
              <a:latin typeface="Bodoni MT" panose="02070603080606020203" pitchFamily="18" charset="0"/>
            </a:endParaRPr>
          </a:p>
          <a:p>
            <a:endParaRPr lang="sv-SE" sz="1600" i="1" dirty="0">
              <a:latin typeface="Bodoni MT" panose="02070603080606020203" pitchFamily="18" charset="0"/>
            </a:endParaRPr>
          </a:p>
          <a:p>
            <a:endParaRPr lang="sv-SE" sz="1600" i="1" dirty="0">
              <a:latin typeface="Bodoni MT" panose="02070603080606020203" pitchFamily="18" charset="0"/>
            </a:endParaRPr>
          </a:p>
          <a:p>
            <a:endParaRPr lang="sv-SE" sz="1600" i="1" dirty="0">
              <a:latin typeface="Bodoni MT" panose="02070603080606020203" pitchFamily="18" charset="0"/>
            </a:endParaRPr>
          </a:p>
          <a:p>
            <a:endParaRPr lang="sv-SE" sz="1600" i="1" dirty="0">
              <a:latin typeface="Bodoni MT" panose="02070603080606020203" pitchFamily="18" charset="0"/>
            </a:endParaRPr>
          </a:p>
          <a:p>
            <a:endParaRPr lang="sv-SE" sz="1600" i="1" dirty="0">
              <a:latin typeface="Bodoni MT" panose="02070603080606020203" pitchFamily="18" charset="0"/>
            </a:endParaRPr>
          </a:p>
          <a:p>
            <a:endParaRPr lang="sv-SE" sz="1600" i="1" dirty="0">
              <a:latin typeface="Bodoni MT" panose="02070603080606020203" pitchFamily="18" charset="0"/>
            </a:endParaRPr>
          </a:p>
        </p:txBody>
      </p:sp>
      <p:sp>
        <p:nvSpPr>
          <p:cNvPr id="6" name="Rectangle 5"/>
          <p:cNvSpPr/>
          <p:nvPr/>
        </p:nvSpPr>
        <p:spPr>
          <a:xfrm>
            <a:off x="0" y="-7345"/>
            <a:ext cx="6984000" cy="6865345"/>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5" name="TextBox 4"/>
          <p:cNvSpPr txBox="1"/>
          <p:nvPr/>
        </p:nvSpPr>
        <p:spPr>
          <a:xfrm>
            <a:off x="389073" y="404664"/>
            <a:ext cx="6120680" cy="461665"/>
          </a:xfrm>
          <a:prstGeom prst="rect">
            <a:avLst/>
          </a:prstGeom>
          <a:noFill/>
        </p:spPr>
        <p:txBody>
          <a:bodyPr wrap="square" rtlCol="0">
            <a:spAutoFit/>
          </a:bodyPr>
          <a:lstStyle/>
          <a:p>
            <a:r>
              <a:rPr lang="sv-SE" sz="2400" dirty="0">
                <a:latin typeface="+mj-lt"/>
              </a:rPr>
              <a:t>Resultatredovisning, analys och slutsatser</a:t>
            </a:r>
          </a:p>
        </p:txBody>
      </p:sp>
      <p:sp>
        <p:nvSpPr>
          <p:cNvPr id="7" name="TextBox 6"/>
          <p:cNvSpPr txBox="1"/>
          <p:nvPr/>
        </p:nvSpPr>
        <p:spPr>
          <a:xfrm>
            <a:off x="389073" y="1124744"/>
            <a:ext cx="6343167" cy="5293757"/>
          </a:xfrm>
          <a:prstGeom prst="rect">
            <a:avLst/>
          </a:prstGeom>
          <a:solidFill>
            <a:schemeClr val="bg1"/>
          </a:solidFill>
        </p:spPr>
        <p:txBody>
          <a:bodyPr wrap="square" rtlCol="0">
            <a:spAutoFit/>
          </a:bodyPr>
          <a:lstStyle/>
          <a:p>
            <a:endParaRPr lang="sv-SE" sz="3200" dirty="0"/>
          </a:p>
          <a:p>
            <a:endParaRPr lang="sv-SE" sz="3200" dirty="0"/>
          </a:p>
          <a:p>
            <a:r>
              <a:rPr lang="sv-SE" sz="3200" dirty="0"/>
              <a:t>För att uppfylla kvalitetskriterierna måste läsaren ha tillgång till data!</a:t>
            </a:r>
          </a:p>
          <a:p>
            <a:endParaRPr lang="sv-SE" sz="3200" dirty="0"/>
          </a:p>
          <a:p>
            <a:endParaRPr lang="sv-SE" sz="3200" dirty="0"/>
          </a:p>
          <a:p>
            <a:endParaRPr lang="sv-SE" sz="3200" dirty="0"/>
          </a:p>
          <a:p>
            <a:endParaRPr lang="sv-SE" sz="3200" dirty="0"/>
          </a:p>
          <a:p>
            <a:endParaRPr lang="sv-SE" sz="3200" dirty="0"/>
          </a:p>
          <a:p>
            <a:endParaRPr lang="sv-SE" sz="3200" dirty="0"/>
          </a:p>
          <a:p>
            <a:r>
              <a:rPr lang="sv-SE" dirty="0"/>
              <a:t>	</a:t>
            </a:r>
          </a:p>
        </p:txBody>
      </p:sp>
    </p:spTree>
    <p:extLst>
      <p:ext uri="{BB962C8B-B14F-4D97-AF65-F5344CB8AC3E}">
        <p14:creationId xmlns:p14="http://schemas.microsoft.com/office/powerpoint/2010/main" val="29141607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948264" y="-7345"/>
            <a:ext cx="2195736" cy="6986528"/>
          </a:xfrm>
          <a:prstGeom prst="rect">
            <a:avLst/>
          </a:prstGeom>
          <a:solidFill>
            <a:schemeClr val="bg2"/>
          </a:solidFill>
          <a:ln>
            <a:noFill/>
          </a:ln>
        </p:spPr>
        <p:txBody>
          <a:bodyPr wrap="square" rtlCol="0">
            <a:spAutoFit/>
          </a:bodyPr>
          <a:lstStyle/>
          <a:p>
            <a:endParaRPr lang="sv-SE" sz="1600" i="1" dirty="0">
              <a:latin typeface="Bodoni MT" panose="02070603080606020203" pitchFamily="18" charset="0"/>
            </a:endParaRPr>
          </a:p>
          <a:p>
            <a:r>
              <a:rPr lang="sv-SE" sz="1600" dirty="0">
                <a:latin typeface="Bodoni MT" panose="02070603080606020203" pitchFamily="18" charset="0"/>
              </a:rPr>
              <a:t>Platsbrist är ingen ursäkt för bristfällig hantering, redovisning och granskningsbarhet av data.</a:t>
            </a:r>
          </a:p>
          <a:p>
            <a:endParaRPr lang="sv-SE" sz="1600" dirty="0">
              <a:latin typeface="Bodoni MT" panose="02070603080606020203" pitchFamily="18" charset="0"/>
            </a:endParaRPr>
          </a:p>
          <a:p>
            <a:r>
              <a:rPr lang="sv-SE" sz="1600" dirty="0">
                <a:latin typeface="Bodoni MT" panose="02070603080606020203" pitchFamily="18" charset="0"/>
              </a:rPr>
              <a:t>Någon form av urval är ofta nödvändigt, men innebär en kvalitetsbrist som måste beaktas!</a:t>
            </a:r>
          </a:p>
          <a:p>
            <a:endParaRPr lang="sv-SE" sz="1600" i="1" dirty="0">
              <a:latin typeface="Bodoni MT" panose="02070603080606020203" pitchFamily="18" charset="0"/>
            </a:endParaRPr>
          </a:p>
          <a:p>
            <a:endParaRPr lang="sv-SE" sz="1600" i="1" dirty="0">
              <a:latin typeface="Bodoni MT" panose="02070603080606020203" pitchFamily="18" charset="0"/>
            </a:endParaRPr>
          </a:p>
          <a:p>
            <a:endParaRPr lang="sv-SE" sz="1600" i="1" dirty="0">
              <a:latin typeface="Bodoni MT" panose="02070603080606020203" pitchFamily="18" charset="0"/>
            </a:endParaRPr>
          </a:p>
          <a:p>
            <a:endParaRPr lang="sv-SE" sz="1600" i="1" dirty="0">
              <a:latin typeface="Bodoni MT" panose="02070603080606020203" pitchFamily="18" charset="0"/>
            </a:endParaRPr>
          </a:p>
          <a:p>
            <a:endParaRPr lang="sv-SE" sz="1600" i="1" dirty="0">
              <a:latin typeface="Bodoni MT" panose="02070603080606020203" pitchFamily="18" charset="0"/>
            </a:endParaRPr>
          </a:p>
          <a:p>
            <a:endParaRPr lang="sv-SE" sz="1600" i="1" dirty="0">
              <a:latin typeface="Bodoni MT" panose="02070603080606020203" pitchFamily="18" charset="0"/>
            </a:endParaRPr>
          </a:p>
          <a:p>
            <a:endParaRPr lang="sv-SE" sz="1600" i="1" dirty="0">
              <a:latin typeface="Bodoni MT" panose="02070603080606020203" pitchFamily="18" charset="0"/>
            </a:endParaRPr>
          </a:p>
          <a:p>
            <a:endParaRPr lang="sv-SE" sz="1600" i="1" dirty="0">
              <a:latin typeface="Bodoni MT" panose="02070603080606020203" pitchFamily="18" charset="0"/>
            </a:endParaRPr>
          </a:p>
          <a:p>
            <a:endParaRPr lang="sv-SE" sz="1600" i="1" dirty="0">
              <a:latin typeface="Bodoni MT" panose="02070603080606020203" pitchFamily="18" charset="0"/>
            </a:endParaRPr>
          </a:p>
          <a:p>
            <a:endParaRPr lang="sv-SE" sz="1600" i="1" dirty="0">
              <a:latin typeface="Bodoni MT" panose="02070603080606020203" pitchFamily="18" charset="0"/>
            </a:endParaRPr>
          </a:p>
          <a:p>
            <a:endParaRPr lang="sv-SE" sz="1600" i="1" dirty="0">
              <a:latin typeface="Bodoni MT" panose="02070603080606020203" pitchFamily="18" charset="0"/>
            </a:endParaRPr>
          </a:p>
          <a:p>
            <a:endParaRPr lang="sv-SE" sz="1600" i="1" dirty="0">
              <a:latin typeface="Bodoni MT" panose="02070603080606020203" pitchFamily="18" charset="0"/>
            </a:endParaRPr>
          </a:p>
          <a:p>
            <a:endParaRPr lang="sv-SE" sz="1600" i="1" dirty="0">
              <a:latin typeface="Bodoni MT" panose="02070603080606020203" pitchFamily="18" charset="0"/>
            </a:endParaRPr>
          </a:p>
          <a:p>
            <a:endParaRPr lang="sv-SE" sz="1600" i="1" dirty="0">
              <a:latin typeface="Bodoni MT" panose="02070603080606020203" pitchFamily="18" charset="0"/>
            </a:endParaRPr>
          </a:p>
          <a:p>
            <a:endParaRPr lang="sv-SE" sz="1600" i="1" dirty="0">
              <a:latin typeface="Bodoni MT" panose="02070603080606020203" pitchFamily="18" charset="0"/>
            </a:endParaRPr>
          </a:p>
          <a:p>
            <a:endParaRPr lang="sv-SE" sz="1600" i="1" dirty="0">
              <a:latin typeface="Bodoni MT" panose="02070603080606020203" pitchFamily="18" charset="0"/>
            </a:endParaRPr>
          </a:p>
        </p:txBody>
      </p:sp>
      <p:sp>
        <p:nvSpPr>
          <p:cNvPr id="6" name="Rectangle 5"/>
          <p:cNvSpPr/>
          <p:nvPr/>
        </p:nvSpPr>
        <p:spPr>
          <a:xfrm>
            <a:off x="0" y="-7345"/>
            <a:ext cx="6984000" cy="6865345"/>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5" name="TextBox 4"/>
          <p:cNvSpPr txBox="1"/>
          <p:nvPr/>
        </p:nvSpPr>
        <p:spPr>
          <a:xfrm>
            <a:off x="389073" y="404664"/>
            <a:ext cx="6120680" cy="461665"/>
          </a:xfrm>
          <a:prstGeom prst="rect">
            <a:avLst/>
          </a:prstGeom>
          <a:noFill/>
        </p:spPr>
        <p:txBody>
          <a:bodyPr wrap="square" rtlCol="0">
            <a:spAutoFit/>
          </a:bodyPr>
          <a:lstStyle/>
          <a:p>
            <a:r>
              <a:rPr lang="sv-SE" sz="2400" dirty="0">
                <a:latin typeface="+mj-lt"/>
              </a:rPr>
              <a:t>Resultatredovisning, analys och slutsatser</a:t>
            </a:r>
          </a:p>
        </p:txBody>
      </p:sp>
      <p:sp>
        <p:nvSpPr>
          <p:cNvPr id="7" name="TextBox 6"/>
          <p:cNvSpPr txBox="1"/>
          <p:nvPr/>
        </p:nvSpPr>
        <p:spPr>
          <a:xfrm>
            <a:off x="389073" y="1124744"/>
            <a:ext cx="6343167" cy="5478423"/>
          </a:xfrm>
          <a:prstGeom prst="rect">
            <a:avLst/>
          </a:prstGeom>
          <a:solidFill>
            <a:schemeClr val="bg1"/>
          </a:solidFill>
        </p:spPr>
        <p:txBody>
          <a:bodyPr wrap="square" rtlCol="0">
            <a:spAutoFit/>
          </a:bodyPr>
          <a:lstStyle/>
          <a:p>
            <a:r>
              <a:rPr lang="sv-SE" b="1" dirty="0"/>
              <a:t>Problem 1: </a:t>
            </a:r>
            <a:r>
              <a:rPr lang="sv-SE" dirty="0"/>
              <a:t>Urval nödvändigt eftersom datamaterialet omfattar mer än frågan/analysen täcker.</a:t>
            </a:r>
          </a:p>
          <a:p>
            <a:endParaRPr lang="sv-SE" sz="800" dirty="0"/>
          </a:p>
          <a:p>
            <a:r>
              <a:rPr lang="sv-SE" dirty="0"/>
              <a:t> </a:t>
            </a:r>
            <a:r>
              <a:rPr lang="sv-SE" b="1" dirty="0"/>
              <a:t>Möjlig lösning: </a:t>
            </a:r>
            <a:r>
              <a:rPr lang="sv-SE" dirty="0"/>
              <a:t>Fullständigt datamaterial i bilaga, i särskild rapport som läsaren har åtkomst till eller i datafil som är offentlig (eller har granskats av ”oberoende part”).</a:t>
            </a:r>
          </a:p>
          <a:p>
            <a:endParaRPr lang="sv-SE" sz="2800" dirty="0"/>
          </a:p>
          <a:p>
            <a:r>
              <a:rPr lang="sv-SE" b="1" dirty="0"/>
              <a:t>Problem 2: </a:t>
            </a:r>
            <a:r>
              <a:rPr lang="sv-SE" dirty="0"/>
              <a:t>Det finns </a:t>
            </a:r>
            <a:r>
              <a:rPr lang="sv-SE" i="1" u="sng" dirty="0"/>
              <a:t>mycket begränsad </a:t>
            </a:r>
            <a:r>
              <a:rPr lang="sv-SE" dirty="0"/>
              <a:t>plats (exv. i en konferensartikel).</a:t>
            </a:r>
          </a:p>
          <a:p>
            <a:endParaRPr lang="sv-SE" sz="800" dirty="0"/>
          </a:p>
          <a:p>
            <a:r>
              <a:rPr lang="sv-SE" b="1" dirty="0"/>
              <a:t>Möjlig lösning: </a:t>
            </a:r>
            <a:r>
              <a:rPr lang="sv-SE" dirty="0"/>
              <a:t>Fullständigt datamaterial i särskild rapport som läsaren har åtkomst till eller i datafil som är offentlig (eller har granskats av ”oberoende part”).</a:t>
            </a:r>
          </a:p>
          <a:p>
            <a:endParaRPr lang="sv-SE" sz="2800" dirty="0"/>
          </a:p>
          <a:p>
            <a:r>
              <a:rPr lang="sv-SE" b="1" dirty="0"/>
              <a:t>Problem 3: </a:t>
            </a:r>
            <a:r>
              <a:rPr lang="sv-SE" dirty="0"/>
              <a:t>Det blir mycket att läsa för läsaren som kanske inte ”ser skogen för alla träd”.</a:t>
            </a:r>
          </a:p>
          <a:p>
            <a:endParaRPr lang="sv-SE" sz="800" dirty="0"/>
          </a:p>
          <a:p>
            <a:r>
              <a:rPr lang="sv-SE" b="1" dirty="0"/>
              <a:t>Möjlig lösning: </a:t>
            </a:r>
            <a:r>
              <a:rPr lang="sv-SE" dirty="0"/>
              <a:t>Redovisa data på ett strukturerat 	sätt (var tydlig med den bearbetning som detta innebär) och använd möjligheten med bilagor/kompletterande filer.</a:t>
            </a:r>
          </a:p>
        </p:txBody>
      </p:sp>
    </p:spTree>
    <p:extLst>
      <p:ext uri="{BB962C8B-B14F-4D97-AF65-F5344CB8AC3E}">
        <p14:creationId xmlns:p14="http://schemas.microsoft.com/office/powerpoint/2010/main" val="21490443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948264" y="-7345"/>
            <a:ext cx="2195736" cy="6986528"/>
          </a:xfrm>
          <a:prstGeom prst="rect">
            <a:avLst/>
          </a:prstGeom>
          <a:solidFill>
            <a:schemeClr val="bg2"/>
          </a:solidFill>
          <a:ln>
            <a:noFill/>
          </a:ln>
        </p:spPr>
        <p:txBody>
          <a:bodyPr wrap="square" rtlCol="0">
            <a:spAutoFit/>
          </a:bodyPr>
          <a:lstStyle/>
          <a:p>
            <a:r>
              <a:rPr lang="sv-SE" sz="1600" dirty="0">
                <a:latin typeface="Bodoni MT" panose="02070603080606020203" pitchFamily="18" charset="0"/>
              </a:rPr>
              <a:t>Vilken analysmodellen är, varifrån den kommer, varför den används och hur den används ska framgå av din rapport. </a:t>
            </a:r>
          </a:p>
          <a:p>
            <a:endParaRPr lang="sv-SE" sz="1600" dirty="0">
              <a:latin typeface="Bodoni MT" panose="02070603080606020203" pitchFamily="18" charset="0"/>
            </a:endParaRPr>
          </a:p>
          <a:p>
            <a:r>
              <a:rPr lang="sv-SE" sz="1600" dirty="0">
                <a:latin typeface="Bodoni MT" panose="02070603080606020203" pitchFamily="18" charset="0"/>
              </a:rPr>
              <a:t>Allt kanske dock inte passar in under metodavsnittet. </a:t>
            </a:r>
          </a:p>
          <a:p>
            <a:endParaRPr lang="sv-SE" sz="1600" dirty="0">
              <a:latin typeface="Bodoni MT" panose="02070603080606020203" pitchFamily="18" charset="0"/>
            </a:endParaRPr>
          </a:p>
          <a:p>
            <a:r>
              <a:rPr lang="sv-SE" sz="1400" i="1" dirty="0">
                <a:latin typeface="Bodoni MT" panose="02070603080606020203" pitchFamily="18" charset="0"/>
              </a:rPr>
              <a:t>Tillvägagångssättet är ofta inte så väl beskrivet som man kan förvänta sig, särskilt i kvalitativt inriktade studier. Än mer sällan ser man någon reflektera över vilka problem som uppkom under analysarbetet och hur dessa problem attackerades – och vilka konsekvenser tillvägagångssätt och problem kan ha haft på de resultat och slutsatser som presenterats.</a:t>
            </a: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p:txBody>
      </p:sp>
      <p:sp>
        <p:nvSpPr>
          <p:cNvPr id="6" name="Rectangle 5"/>
          <p:cNvSpPr/>
          <p:nvPr/>
        </p:nvSpPr>
        <p:spPr>
          <a:xfrm>
            <a:off x="0" y="-7345"/>
            <a:ext cx="6984000" cy="6865345"/>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5" name="TextBox 4"/>
          <p:cNvSpPr txBox="1"/>
          <p:nvPr/>
        </p:nvSpPr>
        <p:spPr>
          <a:xfrm>
            <a:off x="389073" y="404664"/>
            <a:ext cx="6120680" cy="461665"/>
          </a:xfrm>
          <a:prstGeom prst="rect">
            <a:avLst/>
          </a:prstGeom>
          <a:noFill/>
        </p:spPr>
        <p:txBody>
          <a:bodyPr wrap="square" rtlCol="0">
            <a:spAutoFit/>
          </a:bodyPr>
          <a:lstStyle/>
          <a:p>
            <a:r>
              <a:rPr lang="sv-SE" sz="2400" dirty="0">
                <a:latin typeface="+mj-lt"/>
              </a:rPr>
              <a:t>Resultatredovisning, analys och slutsatser</a:t>
            </a:r>
          </a:p>
        </p:txBody>
      </p:sp>
      <p:sp>
        <p:nvSpPr>
          <p:cNvPr id="7" name="TextBox 6"/>
          <p:cNvSpPr txBox="1"/>
          <p:nvPr/>
        </p:nvSpPr>
        <p:spPr>
          <a:xfrm>
            <a:off x="389073" y="1124744"/>
            <a:ext cx="6343167" cy="5478423"/>
          </a:xfrm>
          <a:prstGeom prst="rect">
            <a:avLst/>
          </a:prstGeom>
          <a:solidFill>
            <a:schemeClr val="bg1"/>
          </a:solidFill>
        </p:spPr>
        <p:txBody>
          <a:bodyPr wrap="square" rtlCol="0">
            <a:spAutoFit/>
          </a:bodyPr>
          <a:lstStyle/>
          <a:p>
            <a:r>
              <a:rPr lang="sv-SE" dirty="0"/>
              <a:t>Datamaterialet analyseras (vanligtvis) med hjälp av referensramen och utifrån en analysmodell (en redan befintlig eller en som du utvecklat själv). </a:t>
            </a:r>
          </a:p>
          <a:p>
            <a:endParaRPr lang="sv-SE" dirty="0"/>
          </a:p>
          <a:p>
            <a:r>
              <a:rPr lang="sv-SE" u="sng" dirty="0"/>
              <a:t>Exempel på tillvägagångssätt vid analys av kvalitativa data:</a:t>
            </a:r>
          </a:p>
          <a:p>
            <a:r>
              <a:rPr lang="sv-SE" i="1" dirty="0"/>
              <a:t>Två personer utgår från samma analysmodell och analyserar datamaterialet oberoende av varandra. Utsagor i intervjuer ”taggas” med hjälp av nyckelbegrepp och analysprotokollen bifogas som bilagor. Därefter jämförs analysresultaten och eventuella skillnader blir föremål för fortsatt analys.</a:t>
            </a:r>
          </a:p>
          <a:p>
            <a:endParaRPr lang="sv-SE" i="1" dirty="0"/>
          </a:p>
          <a:p>
            <a:r>
              <a:rPr lang="sv-SE" i="1" dirty="0"/>
              <a:t>Tolkningar av beskrivningar utifrån observationsschema och med hjälp av analysmodell skickas till respondenter för kommentarer…</a:t>
            </a:r>
          </a:p>
          <a:p>
            <a:endParaRPr lang="sv-SE" dirty="0"/>
          </a:p>
          <a:p>
            <a:r>
              <a:rPr lang="sv-SE" u="sng" dirty="0"/>
              <a:t>Slutsatser – vilka slutsatser kan man dra, och vem drar slutsatserna?</a:t>
            </a:r>
          </a:p>
          <a:p>
            <a:endParaRPr lang="sv-SE" sz="800" dirty="0"/>
          </a:p>
          <a:p>
            <a:pPr marL="742950" lvl="1" indent="-285750">
              <a:buFont typeface="Arial" panose="020B0604020202020204" pitchFamily="34" charset="0"/>
              <a:buChar char="•"/>
            </a:pPr>
            <a:r>
              <a:rPr lang="sv-SE" dirty="0"/>
              <a:t>Analytisk generaliserbarhet</a:t>
            </a:r>
          </a:p>
          <a:p>
            <a:pPr marL="742950" lvl="1" indent="-285750">
              <a:buFont typeface="Arial" panose="020B0604020202020204" pitchFamily="34" charset="0"/>
              <a:buChar char="•"/>
            </a:pPr>
            <a:r>
              <a:rPr lang="sv-SE" dirty="0"/>
              <a:t>Rik beskrivning av data med transparent analys så att läsaren kan ”generalisera till sin verklighet”</a:t>
            </a:r>
          </a:p>
        </p:txBody>
      </p:sp>
    </p:spTree>
    <p:extLst>
      <p:ext uri="{BB962C8B-B14F-4D97-AF65-F5344CB8AC3E}">
        <p14:creationId xmlns:p14="http://schemas.microsoft.com/office/powerpoint/2010/main" val="392021347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984000" y="-7345"/>
            <a:ext cx="2160000" cy="6986528"/>
          </a:xfrm>
          <a:prstGeom prst="rect">
            <a:avLst/>
          </a:prstGeom>
          <a:solidFill>
            <a:schemeClr val="bg2"/>
          </a:solidFill>
          <a:ln>
            <a:noFill/>
          </a:ln>
        </p:spPr>
        <p:txBody>
          <a:bodyPr wrap="square" rtlCol="0">
            <a:spAutoFit/>
          </a:bodyPr>
          <a:lstStyle/>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p:txBody>
      </p:sp>
      <p:sp>
        <p:nvSpPr>
          <p:cNvPr id="6" name="Rectangle 5"/>
          <p:cNvSpPr/>
          <p:nvPr/>
        </p:nvSpPr>
        <p:spPr>
          <a:xfrm>
            <a:off x="0" y="-7345"/>
            <a:ext cx="6984000" cy="6865345"/>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5" name="TextBox 4"/>
          <p:cNvSpPr txBox="1"/>
          <p:nvPr/>
        </p:nvSpPr>
        <p:spPr>
          <a:xfrm>
            <a:off x="389073" y="260648"/>
            <a:ext cx="6120680" cy="461665"/>
          </a:xfrm>
          <a:prstGeom prst="rect">
            <a:avLst/>
          </a:prstGeom>
          <a:noFill/>
        </p:spPr>
        <p:txBody>
          <a:bodyPr wrap="square" rtlCol="0">
            <a:spAutoFit/>
          </a:bodyPr>
          <a:lstStyle/>
          <a:p>
            <a:r>
              <a:rPr lang="sv-SE" sz="2400" dirty="0"/>
              <a:t>Metod 3: Kvantitativa metoder</a:t>
            </a:r>
          </a:p>
        </p:txBody>
      </p:sp>
      <p:sp>
        <p:nvSpPr>
          <p:cNvPr id="7" name="TextBox 6"/>
          <p:cNvSpPr txBox="1"/>
          <p:nvPr/>
        </p:nvSpPr>
        <p:spPr>
          <a:xfrm>
            <a:off x="323528" y="836712"/>
            <a:ext cx="6408712" cy="5909310"/>
          </a:xfrm>
          <a:prstGeom prst="rect">
            <a:avLst/>
          </a:prstGeom>
          <a:solidFill>
            <a:schemeClr val="bg1"/>
          </a:solidFill>
        </p:spPr>
        <p:txBody>
          <a:bodyPr wrap="square" rtlCol="0">
            <a:spAutoFit/>
          </a:bodyPr>
          <a:lstStyle/>
          <a:p>
            <a:endParaRPr lang="sv-SE" i="1" dirty="0"/>
          </a:p>
          <a:p>
            <a:endParaRPr lang="sv-SE" i="1" dirty="0"/>
          </a:p>
          <a:p>
            <a:endParaRPr lang="sv-SE" i="1" dirty="0"/>
          </a:p>
          <a:p>
            <a:endParaRPr lang="sv-SE" i="1" dirty="0"/>
          </a:p>
          <a:p>
            <a:endParaRPr lang="sv-SE" i="1" dirty="0"/>
          </a:p>
          <a:p>
            <a:endParaRPr lang="sv-SE" i="1" dirty="0"/>
          </a:p>
          <a:p>
            <a:endParaRPr lang="sv-SE" i="1" dirty="0"/>
          </a:p>
          <a:p>
            <a:endParaRPr lang="sv-SE" i="1" dirty="0"/>
          </a:p>
          <a:p>
            <a:endParaRPr lang="sv-SE" i="1" dirty="0"/>
          </a:p>
          <a:p>
            <a:endParaRPr lang="sv-SE" i="1" dirty="0"/>
          </a:p>
          <a:p>
            <a:endParaRPr lang="sv-SE" i="1" dirty="0"/>
          </a:p>
          <a:p>
            <a:endParaRPr lang="sv-SE" i="1" dirty="0"/>
          </a:p>
          <a:p>
            <a:endParaRPr lang="sv-SE" i="1" dirty="0"/>
          </a:p>
          <a:p>
            <a:endParaRPr lang="sv-SE" i="1" dirty="0"/>
          </a:p>
          <a:p>
            <a:endParaRPr lang="sv-SE" i="1" dirty="0"/>
          </a:p>
          <a:p>
            <a:endParaRPr lang="sv-SE" i="1" dirty="0"/>
          </a:p>
          <a:p>
            <a:endParaRPr lang="sv-SE" i="1" dirty="0"/>
          </a:p>
          <a:p>
            <a:endParaRPr lang="sv-SE" i="1" dirty="0"/>
          </a:p>
          <a:p>
            <a:endParaRPr lang="sv-SE" i="1" dirty="0"/>
          </a:p>
          <a:p>
            <a:endParaRPr lang="sv-SE" i="1" dirty="0"/>
          </a:p>
          <a:p>
            <a:endParaRPr lang="sv-SE" i="1" dirty="0"/>
          </a:p>
        </p:txBody>
      </p:sp>
      <p:pic>
        <p:nvPicPr>
          <p:cNvPr id="819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81584" y="3959665"/>
            <a:ext cx="4930576" cy="27096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Ellips 7"/>
          <p:cNvSpPr/>
          <p:nvPr/>
        </p:nvSpPr>
        <p:spPr>
          <a:xfrm>
            <a:off x="323528" y="3789040"/>
            <a:ext cx="3384376" cy="2956982"/>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960" y="980728"/>
            <a:ext cx="6103116" cy="27363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ruta 1"/>
          <p:cNvSpPr txBox="1"/>
          <p:nvPr/>
        </p:nvSpPr>
        <p:spPr>
          <a:xfrm>
            <a:off x="251520" y="2247255"/>
            <a:ext cx="936104" cy="461665"/>
          </a:xfrm>
          <a:prstGeom prst="rect">
            <a:avLst/>
          </a:prstGeom>
          <a:noFill/>
        </p:spPr>
        <p:txBody>
          <a:bodyPr wrap="square" rtlCol="0">
            <a:spAutoFit/>
          </a:bodyPr>
          <a:lstStyle/>
          <a:p>
            <a:r>
              <a:rPr lang="sv-SE" sz="2400" b="1" dirty="0">
                <a:solidFill>
                  <a:srgbClr val="C00000"/>
                </a:solidFill>
              </a:rPr>
              <a:t>SYFTE</a:t>
            </a:r>
          </a:p>
        </p:txBody>
      </p:sp>
      <p:sp>
        <p:nvSpPr>
          <p:cNvPr id="10" name="textruta 9"/>
          <p:cNvSpPr txBox="1"/>
          <p:nvPr/>
        </p:nvSpPr>
        <p:spPr>
          <a:xfrm>
            <a:off x="5927049" y="2924944"/>
            <a:ext cx="949207" cy="830997"/>
          </a:xfrm>
          <a:prstGeom prst="rect">
            <a:avLst/>
          </a:prstGeom>
          <a:noFill/>
        </p:spPr>
        <p:txBody>
          <a:bodyPr wrap="square" rtlCol="0">
            <a:spAutoFit/>
          </a:bodyPr>
          <a:lstStyle/>
          <a:p>
            <a:r>
              <a:rPr lang="sv-SE" sz="2400" b="1" dirty="0">
                <a:solidFill>
                  <a:srgbClr val="C00000"/>
                </a:solidFill>
              </a:rPr>
              <a:t>SLUT-SATS</a:t>
            </a:r>
          </a:p>
        </p:txBody>
      </p:sp>
      <p:sp>
        <p:nvSpPr>
          <p:cNvPr id="3" name="Rektangel 2"/>
          <p:cNvSpPr/>
          <p:nvPr/>
        </p:nvSpPr>
        <p:spPr>
          <a:xfrm>
            <a:off x="2483768" y="908720"/>
            <a:ext cx="4392488" cy="2850608"/>
          </a:xfrm>
          <a:prstGeom prst="rect">
            <a:avLst/>
          </a:prstGeom>
          <a:noFill/>
          <a:ln>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Tree>
    <p:extLst>
      <p:ext uri="{BB962C8B-B14F-4D97-AF65-F5344CB8AC3E}">
        <p14:creationId xmlns:p14="http://schemas.microsoft.com/office/powerpoint/2010/main" val="390416485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948264" y="-7345"/>
            <a:ext cx="2195736" cy="6986528"/>
          </a:xfrm>
          <a:prstGeom prst="rect">
            <a:avLst/>
          </a:prstGeom>
          <a:solidFill>
            <a:schemeClr val="bg2"/>
          </a:solidFill>
          <a:ln>
            <a:noFill/>
          </a:ln>
        </p:spPr>
        <p:txBody>
          <a:bodyPr wrap="square" rtlCol="0">
            <a:spAutoFit/>
          </a:bodyPr>
          <a:lstStyle/>
          <a:p>
            <a:r>
              <a:rPr lang="sv-SE" sz="1600" dirty="0">
                <a:latin typeface="Bodoni MT" panose="02070603080606020203" pitchFamily="18" charset="0"/>
              </a:rPr>
              <a:t>Följande arbetsgång är ofta att rekommendera vid exjobb:</a:t>
            </a:r>
          </a:p>
          <a:p>
            <a:endParaRPr lang="sv-SE" sz="1600" dirty="0">
              <a:latin typeface="Bodoni MT" panose="02070603080606020203" pitchFamily="18" charset="0"/>
            </a:endParaRPr>
          </a:p>
          <a:p>
            <a:r>
              <a:rPr lang="sv-SE" sz="1600" dirty="0">
                <a:latin typeface="Bodoni MT" panose="02070603080606020203" pitchFamily="18" charset="0"/>
              </a:rPr>
              <a:t>Med utgångspunkt från din problemdiskussion och ditt tänkta syfte - </a:t>
            </a:r>
            <a:r>
              <a:rPr lang="sv-SE" sz="1600" i="1" dirty="0">
                <a:latin typeface="Bodoni MT" panose="02070603080606020203" pitchFamily="18" charset="0"/>
              </a:rPr>
              <a:t>Genomför en litteraturstudie INNAN du börjar samla empiri.</a:t>
            </a:r>
          </a:p>
          <a:p>
            <a:endParaRPr lang="sv-SE" sz="1600" dirty="0">
              <a:latin typeface="Bodoni MT" panose="02070603080606020203" pitchFamily="18" charset="0"/>
            </a:endParaRPr>
          </a:p>
          <a:p>
            <a:r>
              <a:rPr lang="sv-SE" sz="1600" dirty="0">
                <a:latin typeface="Bodoni MT" panose="02070603080606020203" pitchFamily="18" charset="0"/>
              </a:rPr>
              <a:t>Fundera på hur din analysmodell ska se ut - </a:t>
            </a:r>
            <a:r>
              <a:rPr lang="sv-SE" sz="1600" i="1" dirty="0">
                <a:latin typeface="Bodoni MT" panose="02070603080606020203" pitchFamily="18" charset="0"/>
              </a:rPr>
              <a:t>Läs på i metodbok, och diskutera med din handledare INNAN du börjar samla empiri.</a:t>
            </a: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p>
        </p:txBody>
      </p:sp>
      <p:sp>
        <p:nvSpPr>
          <p:cNvPr id="6" name="Rectangle 5"/>
          <p:cNvSpPr/>
          <p:nvPr/>
        </p:nvSpPr>
        <p:spPr>
          <a:xfrm>
            <a:off x="0" y="-7345"/>
            <a:ext cx="6984000" cy="6865345"/>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5" name="TextBox 4"/>
          <p:cNvSpPr txBox="1"/>
          <p:nvPr/>
        </p:nvSpPr>
        <p:spPr>
          <a:xfrm>
            <a:off x="389073" y="404664"/>
            <a:ext cx="6120680" cy="461665"/>
          </a:xfrm>
          <a:prstGeom prst="rect">
            <a:avLst/>
          </a:prstGeom>
          <a:noFill/>
        </p:spPr>
        <p:txBody>
          <a:bodyPr wrap="square" rtlCol="0">
            <a:spAutoFit/>
          </a:bodyPr>
          <a:lstStyle/>
          <a:p>
            <a:r>
              <a:rPr lang="sv-SE" sz="2400" dirty="0"/>
              <a:t>Med anledning av en fråga…</a:t>
            </a:r>
          </a:p>
        </p:txBody>
      </p:sp>
      <p:sp>
        <p:nvSpPr>
          <p:cNvPr id="7" name="TextBox 6"/>
          <p:cNvSpPr txBox="1"/>
          <p:nvPr/>
        </p:nvSpPr>
        <p:spPr>
          <a:xfrm>
            <a:off x="389073" y="1124744"/>
            <a:ext cx="6343167" cy="5355312"/>
          </a:xfrm>
          <a:prstGeom prst="rect">
            <a:avLst/>
          </a:prstGeom>
          <a:solidFill>
            <a:schemeClr val="bg1"/>
          </a:solidFill>
        </p:spPr>
        <p:txBody>
          <a:bodyPr wrap="square" rtlCol="0">
            <a:spAutoFit/>
          </a:bodyPr>
          <a:lstStyle/>
          <a:p>
            <a:r>
              <a:rPr lang="sv-SE" dirty="0"/>
              <a:t>Vaddå analysmodell – vad är det för något?</a:t>
            </a:r>
          </a:p>
          <a:p>
            <a:endParaRPr lang="sv-SE" dirty="0"/>
          </a:p>
          <a:p>
            <a:r>
              <a:rPr lang="sv-SE" dirty="0"/>
              <a:t>Datamaterialet analyseras (vanligtvis) med hjälp av den (teoretiska)referensram som din litteraturstudie resulterat i,  och utifrån en analysmodell (en redan befintlig eller en som du utvecklat själv). </a:t>
            </a:r>
          </a:p>
          <a:p>
            <a:endParaRPr lang="sv-SE" dirty="0"/>
          </a:p>
          <a:p>
            <a:r>
              <a:rPr lang="sv-SE" dirty="0"/>
              <a:t>Grundprincipen för ett examensarbete är att analysmodellen ska ha förankring i tidigare studier, forskning, teori.</a:t>
            </a:r>
          </a:p>
          <a:p>
            <a:endParaRPr lang="sv-SE" dirty="0"/>
          </a:p>
          <a:p>
            <a:r>
              <a:rPr lang="sv-SE" dirty="0"/>
              <a:t>Vilken analysmodellen är, varifrån den kommer, varför den används och hur den används ska tydligt framgå av din rapport.</a:t>
            </a:r>
          </a:p>
          <a:p>
            <a:endParaRPr lang="sv-SE" dirty="0"/>
          </a:p>
          <a:p>
            <a:endParaRPr lang="sv-SE" dirty="0"/>
          </a:p>
          <a:p>
            <a:endParaRPr lang="sv-SE" dirty="0"/>
          </a:p>
          <a:p>
            <a:endParaRPr lang="sv-SE" dirty="0"/>
          </a:p>
          <a:p>
            <a:endParaRPr lang="sv-SE" dirty="0"/>
          </a:p>
          <a:p>
            <a:endParaRPr lang="sv-SE" dirty="0"/>
          </a:p>
          <a:p>
            <a:endParaRPr lang="sv-SE" dirty="0"/>
          </a:p>
        </p:txBody>
      </p:sp>
    </p:spTree>
    <p:extLst>
      <p:ext uri="{BB962C8B-B14F-4D97-AF65-F5344CB8AC3E}">
        <p14:creationId xmlns:p14="http://schemas.microsoft.com/office/powerpoint/2010/main" val="70052350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948264" y="-7345"/>
            <a:ext cx="2195736" cy="6986528"/>
          </a:xfrm>
          <a:prstGeom prst="rect">
            <a:avLst/>
          </a:prstGeom>
          <a:solidFill>
            <a:schemeClr val="bg2"/>
          </a:solidFill>
          <a:ln>
            <a:noFill/>
          </a:ln>
        </p:spPr>
        <p:txBody>
          <a:bodyPr wrap="square" rtlCol="0">
            <a:spAutoFit/>
          </a:bodyPr>
          <a:lstStyle/>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r>
              <a:rPr lang="sv-SE" sz="1600" dirty="0">
                <a:latin typeface="Bodoni MT" panose="02070603080606020203" pitchFamily="18" charset="0"/>
              </a:rPr>
              <a:t>  FO-fråga</a:t>
            </a:r>
          </a:p>
          <a:p>
            <a:endParaRPr lang="sv-SE" sz="1600" i="1" dirty="0">
              <a:latin typeface="Bodoni MT" panose="02070603080606020203" pitchFamily="18" charset="0"/>
            </a:endParaRPr>
          </a:p>
          <a:p>
            <a:endParaRPr lang="sv-SE" sz="1600" i="1" dirty="0">
              <a:latin typeface="Bodoni MT" panose="02070603080606020203" pitchFamily="18" charset="0"/>
            </a:endParaRPr>
          </a:p>
          <a:p>
            <a:endParaRPr lang="sv-SE" sz="1600" i="1" dirty="0">
              <a:latin typeface="Bodoni MT" panose="02070603080606020203" pitchFamily="18" charset="0"/>
            </a:endParaRPr>
          </a:p>
          <a:p>
            <a:endParaRPr lang="sv-SE" sz="1600" i="1" dirty="0">
              <a:latin typeface="Bodoni MT" panose="02070603080606020203" pitchFamily="18" charset="0"/>
            </a:endParaRPr>
          </a:p>
          <a:p>
            <a:endParaRPr lang="sv-SE" sz="1600" i="1" dirty="0">
              <a:latin typeface="Bodoni MT" panose="02070603080606020203" pitchFamily="18" charset="0"/>
            </a:endParaRPr>
          </a:p>
          <a:p>
            <a:endParaRPr lang="sv-SE" sz="1600" i="1" dirty="0">
              <a:latin typeface="Bodoni MT" panose="02070603080606020203" pitchFamily="18" charset="0"/>
            </a:endParaRPr>
          </a:p>
          <a:p>
            <a:endParaRPr lang="sv-SE" sz="1600" i="1" dirty="0">
              <a:latin typeface="Bodoni MT" panose="02070603080606020203" pitchFamily="18" charset="0"/>
            </a:endParaRPr>
          </a:p>
          <a:p>
            <a:endParaRPr lang="sv-SE" sz="1600" i="1" dirty="0">
              <a:latin typeface="Bodoni MT" panose="02070603080606020203" pitchFamily="18" charset="0"/>
            </a:endParaRPr>
          </a:p>
          <a:p>
            <a:endParaRPr lang="sv-SE" sz="1600" i="1" dirty="0">
              <a:latin typeface="Bodoni MT" panose="02070603080606020203" pitchFamily="18" charset="0"/>
            </a:endParaRPr>
          </a:p>
          <a:p>
            <a:endParaRPr lang="sv-SE" sz="1600" i="1" dirty="0">
              <a:latin typeface="Bodoni MT" panose="02070603080606020203" pitchFamily="18" charset="0"/>
            </a:endParaRPr>
          </a:p>
          <a:p>
            <a:endParaRPr lang="sv-SE" sz="1600" i="1" dirty="0">
              <a:latin typeface="Bodoni MT" panose="02070603080606020203" pitchFamily="18" charset="0"/>
            </a:endParaRPr>
          </a:p>
          <a:p>
            <a:endParaRPr lang="sv-SE" sz="1600" i="1" dirty="0">
              <a:latin typeface="Bodoni MT" panose="02070603080606020203" pitchFamily="18" charset="0"/>
            </a:endParaRPr>
          </a:p>
          <a:p>
            <a:endParaRPr lang="sv-SE" sz="1600" i="1" dirty="0">
              <a:latin typeface="Bodoni MT" panose="02070603080606020203" pitchFamily="18" charset="0"/>
            </a:endParaRPr>
          </a:p>
          <a:p>
            <a:endParaRPr lang="sv-SE" sz="1600" i="1"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p>
        </p:txBody>
      </p:sp>
      <p:sp>
        <p:nvSpPr>
          <p:cNvPr id="6" name="Rectangle 5"/>
          <p:cNvSpPr/>
          <p:nvPr/>
        </p:nvSpPr>
        <p:spPr>
          <a:xfrm>
            <a:off x="0" y="-7345"/>
            <a:ext cx="6984000" cy="6865345"/>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5" name="TextBox 4"/>
          <p:cNvSpPr txBox="1"/>
          <p:nvPr/>
        </p:nvSpPr>
        <p:spPr>
          <a:xfrm>
            <a:off x="311315" y="185342"/>
            <a:ext cx="6420925" cy="1200329"/>
          </a:xfrm>
          <a:prstGeom prst="rect">
            <a:avLst/>
          </a:prstGeom>
          <a:noFill/>
        </p:spPr>
        <p:txBody>
          <a:bodyPr wrap="square" rtlCol="0">
            <a:spAutoFit/>
          </a:bodyPr>
          <a:lstStyle/>
          <a:p>
            <a:r>
              <a:rPr lang="sv-SE" sz="2400" dirty="0"/>
              <a:t>Resultat av litteraturstudie: hinder och drivkrafter för ett ökat passivhusbyggande, generellt och specifikt i kallt klimat</a:t>
            </a:r>
          </a:p>
        </p:txBody>
      </p:sp>
      <p:sp>
        <p:nvSpPr>
          <p:cNvPr id="7" name="TextBox 6"/>
          <p:cNvSpPr txBox="1"/>
          <p:nvPr/>
        </p:nvSpPr>
        <p:spPr>
          <a:xfrm>
            <a:off x="389073" y="1412776"/>
            <a:ext cx="6343167" cy="5262979"/>
          </a:xfrm>
          <a:prstGeom prst="rect">
            <a:avLst/>
          </a:prstGeom>
          <a:solidFill>
            <a:schemeClr val="bg1"/>
          </a:solidFill>
        </p:spPr>
        <p:txBody>
          <a:bodyPr wrap="square" rtlCol="0">
            <a:spAutoFit/>
          </a:bodyPr>
          <a:lstStyle/>
          <a:p>
            <a:endParaRPr lang="sv-SE" sz="1600" dirty="0"/>
          </a:p>
          <a:p>
            <a:endParaRPr lang="sv-SE" sz="1600" dirty="0"/>
          </a:p>
          <a:p>
            <a:endParaRPr lang="sv-SE" sz="1600" dirty="0"/>
          </a:p>
          <a:p>
            <a:endParaRPr lang="sv-SE" sz="1600" dirty="0"/>
          </a:p>
          <a:p>
            <a:endParaRPr lang="sv-SE" sz="1600" dirty="0"/>
          </a:p>
          <a:p>
            <a:endParaRPr lang="sv-SE" sz="1600" dirty="0"/>
          </a:p>
          <a:p>
            <a:endParaRPr lang="sv-SE" sz="1600" dirty="0"/>
          </a:p>
          <a:p>
            <a:endParaRPr lang="sv-SE" sz="1600" dirty="0"/>
          </a:p>
          <a:p>
            <a:endParaRPr lang="sv-SE" sz="1600" dirty="0"/>
          </a:p>
          <a:p>
            <a:endParaRPr lang="sv-SE" sz="1600" dirty="0"/>
          </a:p>
          <a:p>
            <a:r>
              <a:rPr lang="sv-SE" sz="1600" dirty="0"/>
              <a:t>Resultat av datainsamling</a:t>
            </a:r>
          </a:p>
          <a:p>
            <a:endParaRPr lang="sv-SE" sz="1600" dirty="0"/>
          </a:p>
          <a:p>
            <a:endParaRPr lang="sv-SE" sz="1600" dirty="0"/>
          </a:p>
          <a:p>
            <a:endParaRPr lang="sv-SE" sz="1600" dirty="0"/>
          </a:p>
          <a:p>
            <a:endParaRPr lang="sv-SE" sz="1600" dirty="0"/>
          </a:p>
          <a:p>
            <a:endParaRPr lang="sv-SE" sz="1600" dirty="0"/>
          </a:p>
          <a:p>
            <a:endParaRPr lang="sv-SE" sz="1600" dirty="0"/>
          </a:p>
          <a:p>
            <a:endParaRPr lang="sv-SE" sz="1600" dirty="0"/>
          </a:p>
          <a:p>
            <a:endParaRPr lang="sv-SE" sz="1600" dirty="0"/>
          </a:p>
          <a:p>
            <a:endParaRPr lang="sv-SE" sz="1600" dirty="0"/>
          </a:p>
          <a:p>
            <a:endParaRPr lang="sv-SE" sz="1600" dirty="0"/>
          </a:p>
        </p:txBody>
      </p:sp>
      <p:graphicFrame>
        <p:nvGraphicFramePr>
          <p:cNvPr id="8" name="Table 7"/>
          <p:cNvGraphicFramePr>
            <a:graphicFrameLocks noGrp="1"/>
          </p:cNvGraphicFramePr>
          <p:nvPr>
            <p:extLst>
              <p:ext uri="{D42A27DB-BD31-4B8C-83A1-F6EECF244321}">
                <p14:modId xmlns:p14="http://schemas.microsoft.com/office/powerpoint/2010/main" val="3222362259"/>
              </p:ext>
            </p:extLst>
          </p:nvPr>
        </p:nvGraphicFramePr>
        <p:xfrm>
          <a:off x="464311" y="1506350"/>
          <a:ext cx="6192689" cy="2302374"/>
        </p:xfrm>
        <a:graphic>
          <a:graphicData uri="http://schemas.openxmlformats.org/drawingml/2006/table">
            <a:tbl>
              <a:tblPr firstRow="1" bandRow="1">
                <a:tableStyleId>{5C22544A-7EE6-4342-B048-85BDC9FD1C3A}</a:tableStyleId>
              </a:tblPr>
              <a:tblGrid>
                <a:gridCol w="1474364">
                  <a:extLst>
                    <a:ext uri="{9D8B030D-6E8A-4147-A177-3AD203B41FA5}">
                      <a16:colId xmlns:a16="http://schemas.microsoft.com/office/drawing/2014/main" val="20000"/>
                    </a:ext>
                  </a:extLst>
                </a:gridCol>
                <a:gridCol w="2283061">
                  <a:extLst>
                    <a:ext uri="{9D8B030D-6E8A-4147-A177-3AD203B41FA5}">
                      <a16:colId xmlns:a16="http://schemas.microsoft.com/office/drawing/2014/main" val="20001"/>
                    </a:ext>
                  </a:extLst>
                </a:gridCol>
                <a:gridCol w="2435264">
                  <a:extLst>
                    <a:ext uri="{9D8B030D-6E8A-4147-A177-3AD203B41FA5}">
                      <a16:colId xmlns:a16="http://schemas.microsoft.com/office/drawing/2014/main" val="20002"/>
                    </a:ext>
                  </a:extLst>
                </a:gridCol>
              </a:tblGrid>
              <a:tr h="626506">
                <a:tc>
                  <a:txBody>
                    <a:bodyPr/>
                    <a:lstStyle/>
                    <a:p>
                      <a:endParaRPr lang="sv-SE" sz="1600" dirty="0"/>
                    </a:p>
                  </a:txBody>
                  <a:tcPr>
                    <a:solidFill>
                      <a:schemeClr val="bg2">
                        <a:lumMod val="7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sv-SE" sz="1600" b="0" dirty="0">
                          <a:solidFill>
                            <a:sysClr val="windowText" lastClr="000000"/>
                          </a:solidFill>
                        </a:rPr>
                        <a:t>Hinder för</a:t>
                      </a:r>
                      <a:r>
                        <a:rPr lang="sv-SE" sz="1600" b="0" baseline="0" dirty="0">
                          <a:solidFill>
                            <a:sysClr val="windowText" lastClr="000000"/>
                          </a:solidFill>
                        </a:rPr>
                        <a:t> ett ökat passivhusbyggande</a:t>
                      </a:r>
                      <a:endParaRPr lang="sv-SE" sz="1600" b="0" dirty="0">
                        <a:solidFill>
                          <a:sysClr val="windowText" lastClr="000000"/>
                        </a:solidFill>
                      </a:endParaRPr>
                    </a:p>
                  </a:txBody>
                  <a:tcPr>
                    <a:solidFill>
                      <a:schemeClr val="bg2">
                        <a:lumMod val="7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sv-SE" sz="1600" b="0" dirty="0">
                          <a:solidFill>
                            <a:sysClr val="windowText" lastClr="000000"/>
                          </a:solidFill>
                        </a:rPr>
                        <a:t>Drivkrafter för</a:t>
                      </a:r>
                      <a:r>
                        <a:rPr lang="sv-SE" sz="1600" b="0" baseline="0" dirty="0">
                          <a:solidFill>
                            <a:sysClr val="windowText" lastClr="000000"/>
                          </a:solidFill>
                        </a:rPr>
                        <a:t> ett ökat passivhusbyggande</a:t>
                      </a:r>
                      <a:endParaRPr lang="sv-SE" sz="1600" b="0" dirty="0">
                        <a:solidFill>
                          <a:sysClr val="windowText" lastClr="000000"/>
                        </a:solidFill>
                      </a:endParaRPr>
                    </a:p>
                  </a:txBody>
                  <a:tcPr>
                    <a:solidFill>
                      <a:schemeClr val="bg2">
                        <a:lumMod val="75000"/>
                      </a:schemeClr>
                    </a:solidFill>
                  </a:tcPr>
                </a:tc>
                <a:extLst>
                  <a:ext uri="{0D108BD9-81ED-4DB2-BD59-A6C34878D82A}">
                    <a16:rowId xmlns:a16="http://schemas.microsoft.com/office/drawing/2014/main" val="10000"/>
                  </a:ext>
                </a:extLst>
              </a:tr>
              <a:tr h="348039">
                <a:tc>
                  <a:txBody>
                    <a:bodyPr/>
                    <a:lstStyle/>
                    <a:p>
                      <a:r>
                        <a:rPr lang="sv-SE" sz="1600" b="1" dirty="0"/>
                        <a:t>Generella</a:t>
                      </a:r>
                    </a:p>
                  </a:txBody>
                  <a:tcPr>
                    <a:solidFill>
                      <a:schemeClr val="bg2">
                        <a:lumMod val="75000"/>
                      </a:schemeClr>
                    </a:solidFill>
                  </a:tcPr>
                </a:tc>
                <a:tc>
                  <a:txBody>
                    <a:bodyPr/>
                    <a:lstStyle/>
                    <a:p>
                      <a:pPr marL="342900" indent="-342900">
                        <a:buFont typeface="+mj-lt"/>
                        <a:buAutoNum type="arabicPeriod"/>
                      </a:pPr>
                      <a:r>
                        <a:rPr lang="sv-SE" sz="1600" b="1" dirty="0"/>
                        <a:t>A </a:t>
                      </a:r>
                      <a:r>
                        <a:rPr lang="sv-SE" sz="1600" b="1" dirty="0">
                          <a:solidFill>
                            <a:srgbClr val="FF0000"/>
                          </a:solidFill>
                        </a:rPr>
                        <a:t>(ref)</a:t>
                      </a:r>
                    </a:p>
                    <a:p>
                      <a:pPr marL="342900" indent="-342900">
                        <a:buFont typeface="+mj-lt"/>
                        <a:buAutoNum type="arabicPeriod"/>
                      </a:pPr>
                      <a:r>
                        <a:rPr lang="sv-SE" sz="1600" b="1" dirty="0"/>
                        <a:t>B</a:t>
                      </a:r>
                    </a:p>
                    <a:p>
                      <a:pPr marL="342900" indent="-342900">
                        <a:buFont typeface="+mj-lt"/>
                        <a:buAutoNum type="arabicPeriod"/>
                      </a:pPr>
                      <a:r>
                        <a:rPr lang="sv-SE" sz="1600" b="1" dirty="0"/>
                        <a:t>C </a:t>
                      </a:r>
                    </a:p>
                  </a:txBody>
                  <a:tcPr>
                    <a:solidFill>
                      <a:schemeClr val="bg2"/>
                    </a:solidFill>
                  </a:tcPr>
                </a:tc>
                <a:tc>
                  <a:txBody>
                    <a:bodyPr/>
                    <a:lstStyle/>
                    <a:p>
                      <a:pPr marL="342900" indent="-342900">
                        <a:buFont typeface="+mj-lt"/>
                        <a:buAutoNum type="arabicPeriod"/>
                      </a:pPr>
                      <a:r>
                        <a:rPr lang="sv-SE" sz="1600" dirty="0"/>
                        <a:t>a</a:t>
                      </a:r>
                    </a:p>
                    <a:p>
                      <a:pPr marL="342900" indent="-342900">
                        <a:buFont typeface="+mj-lt"/>
                        <a:buAutoNum type="arabicPeriod"/>
                      </a:pPr>
                      <a:r>
                        <a:rPr lang="sv-SE" sz="1600" dirty="0"/>
                        <a:t>b</a:t>
                      </a:r>
                    </a:p>
                    <a:p>
                      <a:pPr marL="342900" indent="-342900">
                        <a:buFont typeface="+mj-lt"/>
                        <a:buAutoNum type="arabicPeriod"/>
                      </a:pPr>
                      <a:r>
                        <a:rPr lang="sv-SE" sz="1600" dirty="0"/>
                        <a:t>c</a:t>
                      </a:r>
                    </a:p>
                    <a:p>
                      <a:pPr marL="342900" indent="-342900">
                        <a:buFont typeface="+mj-lt"/>
                        <a:buAutoNum type="arabicPeriod"/>
                      </a:pPr>
                      <a:r>
                        <a:rPr lang="sv-SE" sz="1600" dirty="0"/>
                        <a:t>d</a:t>
                      </a:r>
                    </a:p>
                  </a:txBody>
                  <a:tcPr>
                    <a:solidFill>
                      <a:schemeClr val="bg2"/>
                    </a:solidFill>
                  </a:tcPr>
                </a:tc>
                <a:extLst>
                  <a:ext uri="{0D108BD9-81ED-4DB2-BD59-A6C34878D82A}">
                    <a16:rowId xmlns:a16="http://schemas.microsoft.com/office/drawing/2014/main" val="10001"/>
                  </a:ext>
                </a:extLst>
              </a:tr>
              <a:tr h="609068">
                <a:tc>
                  <a:txBody>
                    <a:bodyPr/>
                    <a:lstStyle/>
                    <a:p>
                      <a:r>
                        <a:rPr lang="sv-SE" sz="1600" dirty="0"/>
                        <a:t>Specifika för kallt klimat</a:t>
                      </a:r>
                    </a:p>
                  </a:txBody>
                  <a:tcPr>
                    <a:solidFill>
                      <a:schemeClr val="bg2">
                        <a:lumMod val="75000"/>
                      </a:schemeClr>
                    </a:solidFill>
                  </a:tcPr>
                </a:tc>
                <a:tc>
                  <a:txBody>
                    <a:bodyPr/>
                    <a:lstStyle/>
                    <a:p>
                      <a:pPr marL="342900" indent="-342900">
                        <a:buFont typeface="+mj-lt"/>
                        <a:buAutoNum type="arabicPeriod"/>
                      </a:pPr>
                      <a:r>
                        <a:rPr lang="sv-SE" sz="1600" dirty="0"/>
                        <a:t>A</a:t>
                      </a:r>
                    </a:p>
                    <a:p>
                      <a:pPr marL="342900" indent="-342900">
                        <a:buFont typeface="+mj-lt"/>
                        <a:buAutoNum type="arabicPeriod"/>
                      </a:pPr>
                      <a:r>
                        <a:rPr lang="sv-SE" sz="1600" dirty="0"/>
                        <a:t>B</a:t>
                      </a:r>
                    </a:p>
                  </a:txBody>
                  <a:tcPr>
                    <a:solidFill>
                      <a:schemeClr val="bg2"/>
                    </a:solidFill>
                  </a:tcPr>
                </a:tc>
                <a:tc>
                  <a:txBody>
                    <a:bodyPr/>
                    <a:lstStyle/>
                    <a:p>
                      <a:pPr marL="342900" indent="-342900">
                        <a:buFont typeface="+mj-lt"/>
                        <a:buAutoNum type="arabicPeriod"/>
                      </a:pPr>
                      <a:r>
                        <a:rPr lang="sv-SE" sz="1600" dirty="0"/>
                        <a:t>a</a:t>
                      </a:r>
                    </a:p>
                    <a:p>
                      <a:pPr marL="342900" indent="-342900">
                        <a:buFont typeface="+mj-lt"/>
                        <a:buAutoNum type="arabicPeriod"/>
                      </a:pPr>
                      <a:r>
                        <a:rPr lang="sv-SE" sz="1600" dirty="0"/>
                        <a:t>d</a:t>
                      </a:r>
                    </a:p>
                  </a:txBody>
                  <a:tcPr>
                    <a:solidFill>
                      <a:schemeClr val="bg2"/>
                    </a:solidFill>
                  </a:tcPr>
                </a:tc>
                <a:extLst>
                  <a:ext uri="{0D108BD9-81ED-4DB2-BD59-A6C34878D82A}">
                    <a16:rowId xmlns:a16="http://schemas.microsoft.com/office/drawing/2014/main" val="10002"/>
                  </a:ext>
                </a:extLst>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3021338116"/>
              </p:ext>
            </p:extLst>
          </p:nvPr>
        </p:nvGraphicFramePr>
        <p:xfrm>
          <a:off x="464311" y="4221088"/>
          <a:ext cx="6192689" cy="2228636"/>
        </p:xfrm>
        <a:graphic>
          <a:graphicData uri="http://schemas.openxmlformats.org/drawingml/2006/table">
            <a:tbl>
              <a:tblPr firstRow="1" bandRow="1">
                <a:tableStyleId>{5C22544A-7EE6-4342-B048-85BDC9FD1C3A}</a:tableStyleId>
              </a:tblPr>
              <a:tblGrid>
                <a:gridCol w="1474364">
                  <a:extLst>
                    <a:ext uri="{9D8B030D-6E8A-4147-A177-3AD203B41FA5}">
                      <a16:colId xmlns:a16="http://schemas.microsoft.com/office/drawing/2014/main" val="20000"/>
                    </a:ext>
                  </a:extLst>
                </a:gridCol>
                <a:gridCol w="2283061">
                  <a:extLst>
                    <a:ext uri="{9D8B030D-6E8A-4147-A177-3AD203B41FA5}">
                      <a16:colId xmlns:a16="http://schemas.microsoft.com/office/drawing/2014/main" val="20001"/>
                    </a:ext>
                  </a:extLst>
                </a:gridCol>
                <a:gridCol w="2435264">
                  <a:extLst>
                    <a:ext uri="{9D8B030D-6E8A-4147-A177-3AD203B41FA5}">
                      <a16:colId xmlns:a16="http://schemas.microsoft.com/office/drawing/2014/main" val="20002"/>
                    </a:ext>
                  </a:extLst>
                </a:gridCol>
              </a:tblGrid>
              <a:tr h="415696">
                <a:tc>
                  <a:txBody>
                    <a:bodyPr/>
                    <a:lstStyle/>
                    <a:p>
                      <a:endParaRPr lang="sv-SE" sz="1600" b="0" dirty="0">
                        <a:solidFill>
                          <a:sysClr val="windowText" lastClr="000000"/>
                        </a:solidFill>
                      </a:endParaRPr>
                    </a:p>
                  </a:txBody>
                  <a:tcPr>
                    <a:solidFill>
                      <a:schemeClr val="bg2">
                        <a:lumMod val="7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sv-SE" sz="1600" b="0" dirty="0">
                          <a:solidFill>
                            <a:sysClr val="windowText" lastClr="000000"/>
                          </a:solidFill>
                        </a:rPr>
                        <a:t>Kommun 1</a:t>
                      </a:r>
                    </a:p>
                  </a:txBody>
                  <a:tcPr>
                    <a:solidFill>
                      <a:schemeClr val="bg2">
                        <a:lumMod val="7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sv-SE" sz="1600" b="0" dirty="0">
                          <a:solidFill>
                            <a:sysClr val="windowText" lastClr="000000"/>
                          </a:solidFill>
                        </a:rPr>
                        <a:t>Kommun</a:t>
                      </a:r>
                      <a:r>
                        <a:rPr lang="sv-SE" sz="1600" b="0" baseline="0" dirty="0">
                          <a:solidFill>
                            <a:sysClr val="windowText" lastClr="000000"/>
                          </a:solidFill>
                        </a:rPr>
                        <a:t> 2</a:t>
                      </a:r>
                      <a:endParaRPr lang="sv-SE" sz="1600" b="0" dirty="0">
                        <a:solidFill>
                          <a:sysClr val="windowText" lastClr="000000"/>
                        </a:solidFill>
                      </a:endParaRPr>
                    </a:p>
                  </a:txBody>
                  <a:tcPr>
                    <a:solidFill>
                      <a:schemeClr val="bg2">
                        <a:lumMod val="75000"/>
                      </a:schemeClr>
                    </a:solidFill>
                  </a:tcPr>
                </a:tc>
                <a:extLst>
                  <a:ext uri="{0D108BD9-81ED-4DB2-BD59-A6C34878D82A}">
                    <a16:rowId xmlns:a16="http://schemas.microsoft.com/office/drawing/2014/main" val="10000"/>
                  </a:ext>
                </a:extLst>
              </a:tr>
              <a:tr h="879792">
                <a:tc>
                  <a:txBody>
                    <a:bodyPr/>
                    <a:lstStyle/>
                    <a:p>
                      <a:r>
                        <a:rPr lang="sv-SE" sz="1600" b="1" dirty="0"/>
                        <a:t>Generella hinder</a:t>
                      </a:r>
                    </a:p>
                    <a:p>
                      <a:pPr marL="342900" indent="-342900">
                        <a:buFont typeface="+mj-lt"/>
                        <a:buAutoNum type="arabicPeriod"/>
                      </a:pPr>
                      <a:r>
                        <a:rPr lang="sv-SE" sz="1600" b="1" dirty="0"/>
                        <a:t>A</a:t>
                      </a:r>
                      <a:endParaRPr lang="sv-SE" sz="1600" b="1" dirty="0">
                        <a:solidFill>
                          <a:srgbClr val="FF0000"/>
                        </a:solidFill>
                      </a:endParaRPr>
                    </a:p>
                    <a:p>
                      <a:pPr marL="342900" indent="-342900">
                        <a:buFont typeface="+mj-lt"/>
                        <a:buAutoNum type="arabicPeriod"/>
                      </a:pPr>
                      <a:r>
                        <a:rPr lang="sv-SE" sz="1600" b="1" dirty="0"/>
                        <a:t>B</a:t>
                      </a:r>
                    </a:p>
                    <a:p>
                      <a:pPr marL="342900" indent="-342900">
                        <a:buFont typeface="+mj-lt"/>
                        <a:buAutoNum type="arabicPeriod"/>
                      </a:pPr>
                      <a:r>
                        <a:rPr lang="sv-SE" sz="1600" b="1" dirty="0"/>
                        <a:t>C</a:t>
                      </a:r>
                    </a:p>
                  </a:txBody>
                  <a:tcPr>
                    <a:solidFill>
                      <a:schemeClr val="bg2">
                        <a:lumMod val="75000"/>
                      </a:schemeClr>
                    </a:solidFill>
                  </a:tcPr>
                </a:tc>
                <a:tc>
                  <a:txBody>
                    <a:bodyPr/>
                    <a:lstStyle/>
                    <a:p>
                      <a:pPr marL="0" indent="0">
                        <a:buFont typeface="+mj-lt"/>
                        <a:buNone/>
                      </a:pPr>
                      <a:r>
                        <a:rPr lang="sv-SE" sz="1600" dirty="0"/>
                        <a:t> </a:t>
                      </a:r>
                    </a:p>
                    <a:p>
                      <a:pPr marL="0" indent="0">
                        <a:buFont typeface="+mj-lt"/>
                        <a:buNone/>
                      </a:pPr>
                      <a:endParaRPr lang="sv-SE" sz="1600" dirty="0"/>
                    </a:p>
                  </a:txBody>
                  <a:tcPr>
                    <a:solidFill>
                      <a:schemeClr val="bg2"/>
                    </a:solidFill>
                  </a:tcPr>
                </a:tc>
                <a:tc>
                  <a:txBody>
                    <a:bodyPr/>
                    <a:lstStyle/>
                    <a:p>
                      <a:pPr marL="0" indent="0">
                        <a:buFont typeface="+mj-lt"/>
                        <a:buNone/>
                      </a:pPr>
                      <a:endParaRPr lang="sv-SE" sz="1600" dirty="0"/>
                    </a:p>
                  </a:txBody>
                  <a:tcPr>
                    <a:solidFill>
                      <a:schemeClr val="bg2"/>
                    </a:solidFill>
                  </a:tcPr>
                </a:tc>
                <a:extLst>
                  <a:ext uri="{0D108BD9-81ED-4DB2-BD59-A6C34878D82A}">
                    <a16:rowId xmlns:a16="http://schemas.microsoft.com/office/drawing/2014/main" val="10001"/>
                  </a:ext>
                </a:extLst>
              </a:tr>
              <a:tr h="502300">
                <a:tc>
                  <a:txBody>
                    <a:bodyPr/>
                    <a:lstStyle/>
                    <a:p>
                      <a:pPr marL="0" indent="0">
                        <a:buFont typeface="+mj-lt"/>
                        <a:buNone/>
                      </a:pPr>
                      <a:endParaRPr lang="sv-SE" sz="1600" dirty="0"/>
                    </a:p>
                  </a:txBody>
                  <a:tcPr>
                    <a:solidFill>
                      <a:schemeClr val="bg2">
                        <a:lumMod val="75000"/>
                      </a:schemeClr>
                    </a:solidFill>
                  </a:tcPr>
                </a:tc>
                <a:tc>
                  <a:txBody>
                    <a:bodyPr/>
                    <a:lstStyle/>
                    <a:p>
                      <a:pPr marL="342900" indent="-342900">
                        <a:buFont typeface="+mj-lt"/>
                        <a:buAutoNum type="arabicPeriod"/>
                      </a:pPr>
                      <a:endParaRPr lang="sv-SE" sz="1600" dirty="0"/>
                    </a:p>
                  </a:txBody>
                  <a:tcPr>
                    <a:solidFill>
                      <a:schemeClr val="bg2"/>
                    </a:solidFill>
                  </a:tcPr>
                </a:tc>
                <a:tc>
                  <a:txBody>
                    <a:bodyPr/>
                    <a:lstStyle/>
                    <a:p>
                      <a:pPr marL="342900" indent="-342900">
                        <a:buFont typeface="+mj-lt"/>
                        <a:buAutoNum type="arabicPeriod"/>
                      </a:pPr>
                      <a:endParaRPr lang="sv-SE" sz="1600" dirty="0"/>
                    </a:p>
                  </a:txBody>
                  <a:tcPr>
                    <a:solidFill>
                      <a:schemeClr val="bg2"/>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99865608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984000" y="-7345"/>
            <a:ext cx="2160000" cy="6986528"/>
          </a:xfrm>
          <a:prstGeom prst="rect">
            <a:avLst/>
          </a:prstGeom>
          <a:solidFill>
            <a:schemeClr val="bg2"/>
          </a:solidFill>
          <a:ln>
            <a:noFill/>
          </a:ln>
        </p:spPr>
        <p:txBody>
          <a:bodyPr wrap="square" rtlCol="0">
            <a:spAutoFit/>
          </a:bodyPr>
          <a:lstStyle/>
          <a:p>
            <a:r>
              <a:rPr lang="sv-SE" sz="1600" dirty="0">
                <a:latin typeface="Bodoni MT" panose="02070603080606020203" pitchFamily="18" charset="0"/>
              </a:rPr>
              <a:t>Men det är inte nödvändigtvis samma forskare eller exjobbare som gör allt…</a:t>
            </a:r>
          </a:p>
          <a:p>
            <a:endParaRPr lang="sv-SE" sz="1600" dirty="0">
              <a:latin typeface="Bodoni MT" panose="02070603080606020203" pitchFamily="18" charset="0"/>
            </a:endParaRPr>
          </a:p>
          <a:p>
            <a:r>
              <a:rPr lang="sv-SE" sz="1600" dirty="0">
                <a:latin typeface="Bodoni MT" panose="02070603080606020203" pitchFamily="18" charset="0"/>
              </a:rPr>
              <a:t>Om Kalle gjorde en enkätstudie i sitt exjobb kanske Stina bygger vidare på Kalles resultat med djupintervjuer. Stinas handledare och dennes doktorandkollega kanske därefter utvecklar en enkät som de tillsammans med exjobbaren Anna skickar ut och analyserar. I slutet av exjobbet rekryteras kanske Anna som industridoktorand på företaget X och påbörjar en fem år lång fallstudie av … </a:t>
            </a:r>
          </a:p>
          <a:p>
            <a:endParaRPr lang="sv-SE" sz="1600" dirty="0">
              <a:latin typeface="Bodoni MT" panose="02070603080606020203" pitchFamily="18" charset="0"/>
            </a:endParaRPr>
          </a:p>
          <a:p>
            <a:endParaRPr lang="sv-SE" sz="1600" dirty="0">
              <a:latin typeface="Bodoni MT" panose="02070603080606020203" pitchFamily="18" charset="0"/>
            </a:endParaRPr>
          </a:p>
        </p:txBody>
      </p:sp>
      <p:sp>
        <p:nvSpPr>
          <p:cNvPr id="6" name="Rectangle 5"/>
          <p:cNvSpPr/>
          <p:nvPr/>
        </p:nvSpPr>
        <p:spPr>
          <a:xfrm>
            <a:off x="0" y="-7345"/>
            <a:ext cx="6984000" cy="6865345"/>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5" name="TextBox 4"/>
          <p:cNvSpPr txBox="1"/>
          <p:nvPr/>
        </p:nvSpPr>
        <p:spPr>
          <a:xfrm>
            <a:off x="467544" y="404664"/>
            <a:ext cx="6120680" cy="461665"/>
          </a:xfrm>
          <a:prstGeom prst="rect">
            <a:avLst/>
          </a:prstGeom>
          <a:noFill/>
        </p:spPr>
        <p:txBody>
          <a:bodyPr wrap="square" rtlCol="0">
            <a:spAutoFit/>
          </a:bodyPr>
          <a:lstStyle/>
          <a:p>
            <a:r>
              <a:rPr lang="sv-SE" sz="2400" dirty="0">
                <a:latin typeface="+mj-lt"/>
              </a:rPr>
              <a:t>Med anledning av en fråga…</a:t>
            </a:r>
          </a:p>
        </p:txBody>
      </p:sp>
      <p:sp>
        <p:nvSpPr>
          <p:cNvPr id="7" name="TextBox 6"/>
          <p:cNvSpPr txBox="1"/>
          <p:nvPr/>
        </p:nvSpPr>
        <p:spPr>
          <a:xfrm>
            <a:off x="533089" y="1098604"/>
            <a:ext cx="5832648" cy="5570756"/>
          </a:xfrm>
          <a:prstGeom prst="rect">
            <a:avLst/>
          </a:prstGeom>
          <a:solidFill>
            <a:schemeClr val="bg1"/>
          </a:solidFill>
        </p:spPr>
        <p:txBody>
          <a:bodyPr wrap="square" rtlCol="0">
            <a:spAutoFit/>
          </a:bodyPr>
          <a:lstStyle/>
          <a:p>
            <a:r>
              <a:rPr lang="sv-SE" sz="1600" dirty="0"/>
              <a:t>Intervju OCH enkät (och observationer, sekundärdataanalys,…)  </a:t>
            </a:r>
          </a:p>
          <a:p>
            <a:r>
              <a:rPr lang="sv-SE" sz="1600" dirty="0"/>
              <a:t>- Kombinera kvalitativa och kvantitativa metoder?</a:t>
            </a:r>
          </a:p>
          <a:p>
            <a:endParaRPr lang="sv-SE" b="1" dirty="0"/>
          </a:p>
          <a:p>
            <a:r>
              <a:rPr lang="sv-SE" b="1" dirty="0"/>
              <a:t>Ett exempel:</a:t>
            </a:r>
          </a:p>
          <a:p>
            <a:endParaRPr lang="sv-SE" sz="1600" dirty="0"/>
          </a:p>
          <a:p>
            <a:r>
              <a:rPr lang="sv-SE" sz="1600" dirty="0"/>
              <a:t>Testa en hypotes med tydlig teoretisk förankring – Enkät</a:t>
            </a:r>
          </a:p>
          <a:p>
            <a:r>
              <a:rPr lang="sv-SE" sz="1600" i="1" dirty="0"/>
              <a:t>(som ett led i kvalitetssäkringen av enkäten kan pilotintervjuer ha genomförts för att säkerställa reliabel och valid operationalisering)</a:t>
            </a:r>
          </a:p>
          <a:p>
            <a:endParaRPr lang="sv-SE" sz="1600" b="1" dirty="0">
              <a:solidFill>
                <a:srgbClr val="FF0000"/>
              </a:solidFill>
            </a:endParaRPr>
          </a:p>
          <a:p>
            <a:r>
              <a:rPr lang="sv-SE" sz="1600" dirty="0"/>
              <a:t>Bygga upp en djupare förståelse för resultaten – Djupintervjuer</a:t>
            </a:r>
          </a:p>
          <a:p>
            <a:r>
              <a:rPr lang="sv-SE" sz="1600" i="1" dirty="0"/>
              <a:t>(urvalet av lämpliga respondenter motiveras utifrån enkätresultat)</a:t>
            </a:r>
          </a:p>
          <a:p>
            <a:endParaRPr lang="sv-SE" sz="1600" dirty="0"/>
          </a:p>
          <a:p>
            <a:r>
              <a:rPr lang="sv-SE" sz="1600" dirty="0"/>
              <a:t>Testa den efter intervjuer (och kompletterande litteraturstudier)  föreslagna nya hypotensen – Enkät</a:t>
            </a:r>
          </a:p>
          <a:p>
            <a:endParaRPr lang="sv-SE" sz="1600" dirty="0"/>
          </a:p>
          <a:p>
            <a:r>
              <a:rPr lang="sv-SE" sz="1600" dirty="0"/>
              <a:t>Bygga upp en djupare förståelse för resultaten – Fallstudie</a:t>
            </a:r>
          </a:p>
          <a:p>
            <a:r>
              <a:rPr lang="sv-SE" sz="1600" i="1" dirty="0"/>
              <a:t>(i fallstudien används intervjuer men också enkäter, observationer, analys av arkivdata,… för att bygga ett rikt material)</a:t>
            </a:r>
          </a:p>
          <a:p>
            <a:endParaRPr lang="sv-SE" sz="1600" dirty="0"/>
          </a:p>
          <a:p>
            <a:endParaRPr lang="sv-SE" sz="1600" dirty="0"/>
          </a:p>
          <a:p>
            <a:endParaRPr lang="sv-SE" sz="1600" dirty="0"/>
          </a:p>
          <a:p>
            <a:r>
              <a:rPr lang="sv-SE" sz="1600" dirty="0"/>
              <a:t> </a:t>
            </a:r>
          </a:p>
        </p:txBody>
      </p:sp>
    </p:spTree>
    <p:extLst>
      <p:ext uri="{BB962C8B-B14F-4D97-AF65-F5344CB8AC3E}">
        <p14:creationId xmlns:p14="http://schemas.microsoft.com/office/powerpoint/2010/main" val="310049443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984000" y="-7345"/>
            <a:ext cx="2160000" cy="6986528"/>
          </a:xfrm>
          <a:prstGeom prst="rect">
            <a:avLst/>
          </a:prstGeom>
          <a:solidFill>
            <a:schemeClr val="bg2"/>
          </a:solidFill>
          <a:ln>
            <a:noFill/>
          </a:ln>
        </p:spPr>
        <p:txBody>
          <a:bodyPr wrap="square" rtlCol="0">
            <a:spAutoFit/>
          </a:bodyPr>
          <a:lstStyle/>
          <a:p>
            <a:r>
              <a:rPr lang="sv-SE" sz="1600" dirty="0">
                <a:latin typeface="Bodoni MT" panose="02070603080606020203" pitchFamily="18" charset="0"/>
              </a:rPr>
              <a:t>Kvantitativ(a data)</a:t>
            </a:r>
          </a:p>
          <a:p>
            <a:endParaRPr lang="sv-SE" sz="1600" dirty="0">
              <a:latin typeface="Bodoni MT" panose="02070603080606020203" pitchFamily="18" charset="0"/>
            </a:endParaRPr>
          </a:p>
          <a:p>
            <a:r>
              <a:rPr lang="sv-SE" sz="1600" dirty="0">
                <a:latin typeface="Bodoni MT" panose="02070603080606020203" pitchFamily="18" charset="0"/>
              </a:rPr>
              <a:t>kvantitativ (medeltidslatin </a:t>
            </a:r>
            <a:r>
              <a:rPr lang="sv-SE" sz="1600" dirty="0" err="1">
                <a:latin typeface="Bodoni MT" panose="02070603080606020203" pitchFamily="18" charset="0"/>
              </a:rPr>
              <a:t>quantitati´vus</a:t>
            </a:r>
            <a:r>
              <a:rPr lang="sv-SE" sz="1600" dirty="0">
                <a:latin typeface="Bodoni MT" panose="02070603080606020203" pitchFamily="18" charset="0"/>
              </a:rPr>
              <a:t>, se vidare kvantitet), som avser kvantiteten. Ordet används i facktermer för att understryka mätbara egenskaper t.ex. hos något som ska undersökas. Jämför kvalitativ.</a:t>
            </a:r>
          </a:p>
          <a:p>
            <a:endParaRPr lang="sv-SE" sz="1600" dirty="0">
              <a:latin typeface="Bodoni MT" panose="02070603080606020203" pitchFamily="18" charset="0"/>
            </a:endParaRPr>
          </a:p>
          <a:p>
            <a:endParaRPr lang="sv-SE" sz="1600" dirty="0">
              <a:latin typeface="Bodoni MT" panose="02070603080606020203" pitchFamily="18" charset="0"/>
            </a:endParaRPr>
          </a:p>
          <a:p>
            <a:r>
              <a:rPr lang="sv-SE" sz="1600" i="1" dirty="0">
                <a:latin typeface="Bodoni MT" panose="02070603080606020203" pitchFamily="18" charset="0"/>
              </a:rPr>
              <a:t>kvantitativ. http://www.ne.se/</a:t>
            </a:r>
            <a:r>
              <a:rPr lang="sv-SE" sz="1600" i="1" dirty="0" err="1">
                <a:latin typeface="Bodoni MT" panose="02070603080606020203" pitchFamily="18" charset="0"/>
              </a:rPr>
              <a:t>lang</a:t>
            </a:r>
            <a:r>
              <a:rPr lang="sv-SE" sz="1600" i="1" dirty="0">
                <a:latin typeface="Bodoni MT" panose="02070603080606020203" pitchFamily="18" charset="0"/>
              </a:rPr>
              <a:t>/kvantitativ, Nationalencyklopedin, hämtad 2013-03-13.</a:t>
            </a:r>
          </a:p>
          <a:p>
            <a:endParaRPr lang="sv-SE" sz="1600" i="1" dirty="0">
              <a:latin typeface="Bodoni MT" panose="02070603080606020203" pitchFamily="18" charset="0"/>
            </a:endParaRPr>
          </a:p>
          <a:p>
            <a:endParaRPr lang="sv-SE" sz="1600" i="1" dirty="0">
              <a:latin typeface="Bodoni MT" panose="02070603080606020203" pitchFamily="18" charset="0"/>
            </a:endParaRPr>
          </a:p>
          <a:p>
            <a:endParaRPr lang="sv-SE" sz="1600" i="1" dirty="0">
              <a:latin typeface="Bodoni MT" panose="02070603080606020203" pitchFamily="18" charset="0"/>
            </a:endParaRPr>
          </a:p>
          <a:p>
            <a:endParaRPr lang="sv-SE" sz="1600" i="1" dirty="0">
              <a:latin typeface="Bodoni MT" panose="02070603080606020203" pitchFamily="18" charset="0"/>
            </a:endParaRPr>
          </a:p>
          <a:p>
            <a:endParaRPr lang="sv-SE" sz="1600" i="1" dirty="0">
              <a:latin typeface="Bodoni MT" panose="02070603080606020203" pitchFamily="18" charset="0"/>
            </a:endParaRPr>
          </a:p>
          <a:p>
            <a:endParaRPr lang="sv-SE" sz="1600" i="1" dirty="0">
              <a:latin typeface="Bodoni MT" panose="02070603080606020203" pitchFamily="18" charset="0"/>
            </a:endParaRPr>
          </a:p>
          <a:p>
            <a:endParaRPr lang="sv-SE" sz="1600" i="1" dirty="0">
              <a:latin typeface="Bodoni MT" panose="02070603080606020203" pitchFamily="18" charset="0"/>
            </a:endParaRPr>
          </a:p>
        </p:txBody>
      </p:sp>
      <p:sp>
        <p:nvSpPr>
          <p:cNvPr id="6" name="Rectangle 5"/>
          <p:cNvSpPr/>
          <p:nvPr/>
        </p:nvSpPr>
        <p:spPr>
          <a:xfrm>
            <a:off x="0" y="-7345"/>
            <a:ext cx="6984000" cy="6865345"/>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5" name="TextBox 4"/>
          <p:cNvSpPr txBox="1"/>
          <p:nvPr/>
        </p:nvSpPr>
        <p:spPr>
          <a:xfrm>
            <a:off x="389073" y="404664"/>
            <a:ext cx="6120680" cy="461665"/>
          </a:xfrm>
          <a:prstGeom prst="rect">
            <a:avLst/>
          </a:prstGeom>
          <a:noFill/>
        </p:spPr>
        <p:txBody>
          <a:bodyPr wrap="square" rtlCol="0">
            <a:spAutoFit/>
          </a:bodyPr>
          <a:lstStyle/>
          <a:p>
            <a:r>
              <a:rPr lang="sv-SE" sz="2400" dirty="0">
                <a:latin typeface="+mj-lt"/>
              </a:rPr>
              <a:t>Metod 3: Kvantitativa metoder</a:t>
            </a:r>
          </a:p>
        </p:txBody>
      </p:sp>
      <p:sp>
        <p:nvSpPr>
          <p:cNvPr id="7" name="TextBox 6"/>
          <p:cNvSpPr txBox="1"/>
          <p:nvPr/>
        </p:nvSpPr>
        <p:spPr>
          <a:xfrm>
            <a:off x="533089" y="1340768"/>
            <a:ext cx="5832648" cy="5062924"/>
          </a:xfrm>
          <a:prstGeom prst="rect">
            <a:avLst/>
          </a:prstGeom>
          <a:solidFill>
            <a:schemeClr val="bg1"/>
          </a:solidFill>
        </p:spPr>
        <p:txBody>
          <a:bodyPr wrap="square" rtlCol="0">
            <a:spAutoFit/>
          </a:bodyPr>
          <a:lstStyle/>
          <a:p>
            <a:pPr>
              <a:buFontTx/>
              <a:buNone/>
              <a:defRPr/>
            </a:pPr>
            <a:endParaRPr lang="sv-SE" sz="2000" i="1" u="sng" dirty="0"/>
          </a:p>
          <a:p>
            <a:pPr>
              <a:buFontTx/>
              <a:buNone/>
              <a:defRPr/>
            </a:pPr>
            <a:r>
              <a:rPr lang="sv-SE" sz="2000" i="1" u="sng" dirty="0"/>
              <a:t>Typiskt arbetssätt:</a:t>
            </a:r>
            <a:r>
              <a:rPr lang="sv-SE" sz="2000" dirty="0"/>
              <a:t> formaliserat, stegvis process, väldefinierat, avgränsat</a:t>
            </a:r>
          </a:p>
          <a:p>
            <a:pPr>
              <a:buFontTx/>
              <a:buNone/>
              <a:defRPr/>
            </a:pPr>
            <a:endParaRPr lang="sv-SE" sz="2000" dirty="0"/>
          </a:p>
          <a:p>
            <a:pPr>
              <a:buFontTx/>
              <a:buNone/>
              <a:defRPr/>
            </a:pPr>
            <a:r>
              <a:rPr lang="sv-SE" sz="2000" i="1" u="sng" dirty="0"/>
              <a:t>Mål:</a:t>
            </a:r>
            <a:r>
              <a:rPr lang="sv-SE" sz="2000" dirty="0"/>
              <a:t> samband, fördelning, variation</a:t>
            </a:r>
          </a:p>
          <a:p>
            <a:pPr>
              <a:buFontTx/>
              <a:buNone/>
              <a:defRPr/>
            </a:pPr>
            <a:endParaRPr lang="sv-SE" sz="900" dirty="0"/>
          </a:p>
          <a:p>
            <a:pPr>
              <a:buFontTx/>
              <a:buNone/>
              <a:defRPr/>
            </a:pPr>
            <a:endParaRPr lang="sv-SE" sz="1600" dirty="0"/>
          </a:p>
          <a:p>
            <a:pPr marL="285750" indent="-285750">
              <a:buFont typeface="Arial" panose="020B0604020202020204" pitchFamily="34" charset="0"/>
              <a:buChar char="•"/>
              <a:defRPr/>
            </a:pPr>
            <a:r>
              <a:rPr lang="sv-SE" dirty="0"/>
              <a:t>mätbara egenskaper </a:t>
            </a:r>
          </a:p>
          <a:p>
            <a:pPr marL="285750" indent="-285750">
              <a:buFont typeface="Arial" panose="020B0604020202020204" pitchFamily="34" charset="0"/>
              <a:buChar char="•"/>
              <a:defRPr/>
            </a:pPr>
            <a:r>
              <a:rPr lang="sv-SE" dirty="0"/>
              <a:t>kvantifierbara data</a:t>
            </a:r>
          </a:p>
          <a:p>
            <a:pPr marL="285750" indent="-285750">
              <a:buFont typeface="Arial" panose="020B0604020202020204" pitchFamily="34" charset="0"/>
              <a:buChar char="•"/>
              <a:defRPr/>
            </a:pPr>
            <a:r>
              <a:rPr lang="sv-SE" dirty="0"/>
              <a:t>representativt urval</a:t>
            </a:r>
          </a:p>
          <a:p>
            <a:pPr marL="285750" indent="-285750">
              <a:buFont typeface="Arial" panose="020B0604020202020204" pitchFamily="34" charset="0"/>
              <a:buChar char="•"/>
              <a:defRPr/>
            </a:pPr>
            <a:r>
              <a:rPr lang="sv-SE" dirty="0"/>
              <a:t>större populationer</a:t>
            </a:r>
          </a:p>
          <a:p>
            <a:pPr marL="285750" indent="-285750">
              <a:buFont typeface="Arial" panose="020B0604020202020204" pitchFamily="34" charset="0"/>
              <a:buChar char="•"/>
              <a:defRPr/>
            </a:pPr>
            <a:r>
              <a:rPr lang="sv-SE" dirty="0"/>
              <a:t>mätinstrument, exv. enkäter</a:t>
            </a:r>
          </a:p>
          <a:p>
            <a:pPr marL="285750" indent="-285750">
              <a:buFont typeface="Arial" panose="020B0604020202020204" pitchFamily="34" charset="0"/>
              <a:buChar char="•"/>
              <a:defRPr/>
            </a:pPr>
            <a:r>
              <a:rPr lang="sv-SE" dirty="0"/>
              <a:t>sammanfattning av data i statistisk form</a:t>
            </a:r>
          </a:p>
          <a:p>
            <a:pPr marL="285750" indent="-285750">
              <a:buFont typeface="Arial" panose="020B0604020202020204" pitchFamily="34" charset="0"/>
              <a:buChar char="•"/>
              <a:defRPr/>
            </a:pPr>
            <a:r>
              <a:rPr lang="sv-SE" dirty="0"/>
              <a:t>analys utgår från testbara hypoteser</a:t>
            </a:r>
          </a:p>
          <a:p>
            <a:pPr marL="285750" indent="-285750">
              <a:buFont typeface="Arial" panose="020B0604020202020204" pitchFamily="34" charset="0"/>
              <a:buChar char="•"/>
              <a:defRPr/>
            </a:pPr>
            <a:r>
              <a:rPr lang="sv-SE" dirty="0"/>
              <a:t>objektivitetsideal</a:t>
            </a:r>
          </a:p>
          <a:p>
            <a:endParaRPr lang="sv-SE" dirty="0"/>
          </a:p>
          <a:p>
            <a:endParaRPr lang="sv-SE" dirty="0"/>
          </a:p>
          <a:p>
            <a:endParaRPr lang="sv-SE" dirty="0"/>
          </a:p>
        </p:txBody>
      </p:sp>
    </p:spTree>
    <p:extLst>
      <p:ext uri="{BB962C8B-B14F-4D97-AF65-F5344CB8AC3E}">
        <p14:creationId xmlns:p14="http://schemas.microsoft.com/office/powerpoint/2010/main" val="33589800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984000" y="-7345"/>
            <a:ext cx="2160000" cy="6863417"/>
          </a:xfrm>
          <a:prstGeom prst="rect">
            <a:avLst/>
          </a:prstGeom>
          <a:solidFill>
            <a:schemeClr val="bg2"/>
          </a:solidFill>
          <a:ln>
            <a:noFill/>
          </a:ln>
        </p:spPr>
        <p:txBody>
          <a:bodyPr wrap="square" rtlCol="0">
            <a:spAutoFit/>
          </a:bodyPr>
          <a:lstStyle/>
          <a:p>
            <a:r>
              <a:rPr lang="sv-SE" sz="1600" dirty="0"/>
              <a:t>Ditt vetenskapliga förhållningssättet är grunden för ditt val av metodik. Det bygger på de antaganden om verkligheten som du gör. </a:t>
            </a:r>
          </a:p>
          <a:p>
            <a:endParaRPr lang="sv-SE" sz="800" dirty="0"/>
          </a:p>
          <a:p>
            <a:endParaRPr lang="sv-SE" sz="1600" dirty="0"/>
          </a:p>
          <a:p>
            <a:endParaRPr lang="sv-SE" sz="1600" dirty="0"/>
          </a:p>
          <a:p>
            <a:endParaRPr lang="sv-SE" sz="1600" dirty="0"/>
          </a:p>
          <a:p>
            <a:endParaRPr lang="sv-SE" sz="1600" dirty="0"/>
          </a:p>
          <a:p>
            <a:endParaRPr lang="sv-SE" sz="1600" dirty="0"/>
          </a:p>
          <a:p>
            <a:endParaRPr lang="sv-SE" sz="1600" dirty="0"/>
          </a:p>
          <a:p>
            <a:endParaRPr lang="sv-SE" sz="1600" dirty="0"/>
          </a:p>
          <a:p>
            <a:endParaRPr lang="sv-SE" sz="1600" dirty="0"/>
          </a:p>
          <a:p>
            <a:endParaRPr lang="sv-SE" sz="1600" dirty="0"/>
          </a:p>
          <a:p>
            <a:endParaRPr lang="sv-SE" sz="1600" dirty="0"/>
          </a:p>
          <a:p>
            <a:endParaRPr lang="sv-SE" sz="1600" dirty="0"/>
          </a:p>
          <a:p>
            <a:endParaRPr lang="sv-SE" sz="1600" dirty="0"/>
          </a:p>
          <a:p>
            <a:endParaRPr lang="sv-SE" sz="1600" dirty="0"/>
          </a:p>
          <a:p>
            <a:endParaRPr lang="sv-SE" sz="1600" dirty="0"/>
          </a:p>
          <a:p>
            <a:endParaRPr lang="sv-SE" sz="1600" dirty="0"/>
          </a:p>
          <a:p>
            <a:endParaRPr lang="sv-SE" sz="1600" dirty="0"/>
          </a:p>
          <a:p>
            <a:endParaRPr lang="sv-SE" sz="1600" dirty="0"/>
          </a:p>
          <a:p>
            <a:endParaRPr lang="sv-SE" sz="1600" dirty="0"/>
          </a:p>
          <a:p>
            <a:endParaRPr lang="sv-SE" sz="1600" dirty="0"/>
          </a:p>
          <a:p>
            <a:endParaRPr lang="sv-SE" sz="1600" dirty="0"/>
          </a:p>
        </p:txBody>
      </p:sp>
      <p:sp>
        <p:nvSpPr>
          <p:cNvPr id="6" name="Rectangle 5"/>
          <p:cNvSpPr/>
          <p:nvPr/>
        </p:nvSpPr>
        <p:spPr>
          <a:xfrm>
            <a:off x="0" y="-7345"/>
            <a:ext cx="6984000" cy="6865345"/>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5" name="TextBox 4"/>
          <p:cNvSpPr txBox="1"/>
          <p:nvPr/>
        </p:nvSpPr>
        <p:spPr>
          <a:xfrm>
            <a:off x="389073" y="404664"/>
            <a:ext cx="6120680" cy="461665"/>
          </a:xfrm>
          <a:prstGeom prst="rect">
            <a:avLst/>
          </a:prstGeom>
          <a:noFill/>
        </p:spPr>
        <p:txBody>
          <a:bodyPr wrap="square" rtlCol="0">
            <a:spAutoFit/>
          </a:bodyPr>
          <a:lstStyle/>
          <a:p>
            <a:r>
              <a:rPr lang="sv-SE" sz="2400" dirty="0">
                <a:latin typeface="+mj-lt"/>
              </a:rPr>
              <a:t>Metodmedvetenhet</a:t>
            </a:r>
          </a:p>
        </p:txBody>
      </p:sp>
      <p:sp>
        <p:nvSpPr>
          <p:cNvPr id="7" name="TextBox 6"/>
          <p:cNvSpPr txBox="1"/>
          <p:nvPr/>
        </p:nvSpPr>
        <p:spPr>
          <a:xfrm>
            <a:off x="389072" y="1118349"/>
            <a:ext cx="6055135" cy="5478423"/>
          </a:xfrm>
          <a:prstGeom prst="rect">
            <a:avLst/>
          </a:prstGeom>
          <a:solidFill>
            <a:schemeClr val="bg1"/>
          </a:solidFill>
        </p:spPr>
        <p:txBody>
          <a:bodyPr wrap="square" rtlCol="0">
            <a:spAutoFit/>
          </a:bodyPr>
          <a:lstStyle/>
          <a:p>
            <a:r>
              <a:rPr lang="sv-SE" sz="2400" i="1" u="sng" dirty="0"/>
              <a:t>Tre nivåer:</a:t>
            </a:r>
          </a:p>
          <a:p>
            <a:endParaRPr lang="sv-SE" sz="800" dirty="0"/>
          </a:p>
          <a:p>
            <a:r>
              <a:rPr lang="sv-SE" sz="2400" dirty="0"/>
              <a:t>(Vetenskapligt förhållningssätt)</a:t>
            </a:r>
          </a:p>
          <a:p>
            <a:pPr marL="285750" indent="-285750">
              <a:buFont typeface="Arial" panose="020B0604020202020204" pitchFamily="34" charset="0"/>
              <a:buChar char="•"/>
            </a:pPr>
            <a:endParaRPr lang="sv-SE" sz="2400" b="1" dirty="0"/>
          </a:p>
          <a:p>
            <a:pPr marL="285750" indent="-285750">
              <a:buFont typeface="Arial" panose="020B0604020202020204" pitchFamily="34" charset="0"/>
              <a:buChar char="•"/>
            </a:pPr>
            <a:r>
              <a:rPr lang="sv-SE" sz="3600" b="1" dirty="0"/>
              <a:t>Metodik</a:t>
            </a:r>
          </a:p>
          <a:p>
            <a:pPr marL="285750" indent="-285750">
              <a:buFont typeface="Arial" panose="020B0604020202020204" pitchFamily="34" charset="0"/>
              <a:buChar char="•"/>
            </a:pPr>
            <a:r>
              <a:rPr lang="sv-SE" sz="3600" b="1" dirty="0"/>
              <a:t>Metod(er)</a:t>
            </a:r>
          </a:p>
          <a:p>
            <a:pPr marL="285750" indent="-285750">
              <a:buFont typeface="Arial" panose="020B0604020202020204" pitchFamily="34" charset="0"/>
              <a:buChar char="•"/>
            </a:pPr>
            <a:r>
              <a:rPr lang="sv-SE" sz="3600" b="1" dirty="0"/>
              <a:t>Praktiskt tillvägagångssätt</a:t>
            </a:r>
          </a:p>
          <a:p>
            <a:endParaRPr lang="sv-SE" dirty="0"/>
          </a:p>
          <a:p>
            <a:endParaRPr lang="sv-SE" dirty="0"/>
          </a:p>
          <a:p>
            <a:endParaRPr lang="sv-SE" dirty="0"/>
          </a:p>
          <a:p>
            <a:endParaRPr lang="sv-SE" dirty="0"/>
          </a:p>
          <a:p>
            <a:endParaRPr lang="sv-SE" dirty="0"/>
          </a:p>
          <a:p>
            <a:endParaRPr lang="sv-SE" dirty="0"/>
          </a:p>
          <a:p>
            <a:endParaRPr lang="sv-SE" dirty="0"/>
          </a:p>
          <a:p>
            <a:endParaRPr lang="sv-SE" dirty="0"/>
          </a:p>
          <a:p>
            <a:endParaRPr lang="sv-SE" dirty="0"/>
          </a:p>
        </p:txBody>
      </p:sp>
    </p:spTree>
    <p:extLst>
      <p:ext uri="{BB962C8B-B14F-4D97-AF65-F5344CB8AC3E}">
        <p14:creationId xmlns:p14="http://schemas.microsoft.com/office/powerpoint/2010/main" val="276460074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984000" y="-7345"/>
            <a:ext cx="2160000" cy="6986528"/>
          </a:xfrm>
          <a:prstGeom prst="rect">
            <a:avLst/>
          </a:prstGeom>
          <a:solidFill>
            <a:schemeClr val="bg2"/>
          </a:solidFill>
          <a:ln>
            <a:noFill/>
          </a:ln>
        </p:spPr>
        <p:txBody>
          <a:bodyPr wrap="square" rtlCol="0">
            <a:spAutoFit/>
          </a:bodyPr>
          <a:lstStyle/>
          <a:p>
            <a:r>
              <a:rPr lang="sv-SE" sz="1600" dirty="0">
                <a:latin typeface="Bodoni MT" panose="02070603080606020203" pitchFamily="18" charset="0"/>
              </a:rPr>
              <a:t>Validitet och reliabilitet tränas väldigt frekvent i ingenjörsutbildning-</a:t>
            </a:r>
            <a:r>
              <a:rPr lang="sv-SE" sz="1600" dirty="0" err="1">
                <a:latin typeface="Bodoni MT" panose="02070603080606020203" pitchFamily="18" charset="0"/>
              </a:rPr>
              <a:t>arna</a:t>
            </a:r>
            <a:r>
              <a:rPr lang="sv-SE" sz="1600" dirty="0">
                <a:latin typeface="Bodoni MT" panose="02070603080606020203" pitchFamily="18" charset="0"/>
              </a:rPr>
              <a:t>. Däremot kommuniceras inte alltid dessa begrepp.</a:t>
            </a:r>
          </a:p>
          <a:p>
            <a:endParaRPr lang="sv-SE" sz="1600" dirty="0">
              <a:latin typeface="Bodoni MT" panose="02070603080606020203" pitchFamily="18" charset="0"/>
            </a:endParaRPr>
          </a:p>
          <a:p>
            <a:r>
              <a:rPr lang="sv-SE" sz="1600" dirty="0">
                <a:latin typeface="Bodoni MT" panose="02070603080606020203" pitchFamily="18" charset="0"/>
              </a:rPr>
              <a:t>Vi genomför t.ex. flera laborationer där ni tränas i att statistiskt säkerställa och hantera data d.v.s. visa på deras reliabilitet för att skapa generaliser-barhet.</a:t>
            </a:r>
          </a:p>
          <a:p>
            <a:endParaRPr lang="sv-SE" sz="1600" dirty="0">
              <a:latin typeface="Bodoni MT" panose="02070603080606020203" pitchFamily="18" charset="0"/>
            </a:endParaRPr>
          </a:p>
          <a:p>
            <a:r>
              <a:rPr lang="sv-SE" sz="1600" dirty="0">
                <a:latin typeface="Bodoni MT" panose="02070603080606020203" pitchFamily="18" charset="0"/>
              </a:rPr>
              <a:t>Validiteten tränas genom att studenter övar på att dra slutsatser om ”rätt” saker. Om studien handlat om hållfast-</a:t>
            </a:r>
            <a:r>
              <a:rPr lang="sv-SE" sz="1600" dirty="0" err="1">
                <a:latin typeface="Bodoni MT" panose="02070603080606020203" pitchFamily="18" charset="0"/>
              </a:rPr>
              <a:t>heten</a:t>
            </a:r>
            <a:r>
              <a:rPr lang="sv-SE" sz="1600" dirty="0">
                <a:latin typeface="Bodoni MT" panose="02070603080606020203" pitchFamily="18" charset="0"/>
              </a:rPr>
              <a:t> på betong, så kan inte slutsatserna behandla betongens armering exempelvis.</a:t>
            </a:r>
          </a:p>
          <a:p>
            <a:endParaRPr lang="sv-SE" sz="1600" dirty="0">
              <a:latin typeface="Bodoni MT" panose="02070603080606020203" pitchFamily="18" charset="0"/>
            </a:endParaRPr>
          </a:p>
        </p:txBody>
      </p:sp>
      <p:sp>
        <p:nvSpPr>
          <p:cNvPr id="6" name="Rectangle 5"/>
          <p:cNvSpPr/>
          <p:nvPr/>
        </p:nvSpPr>
        <p:spPr>
          <a:xfrm>
            <a:off x="0" y="-7345"/>
            <a:ext cx="6984000" cy="6865345"/>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5" name="TextBox 4"/>
          <p:cNvSpPr txBox="1"/>
          <p:nvPr/>
        </p:nvSpPr>
        <p:spPr>
          <a:xfrm>
            <a:off x="389073" y="404664"/>
            <a:ext cx="6120680" cy="461665"/>
          </a:xfrm>
          <a:prstGeom prst="rect">
            <a:avLst/>
          </a:prstGeom>
          <a:noFill/>
        </p:spPr>
        <p:txBody>
          <a:bodyPr wrap="square" rtlCol="0">
            <a:spAutoFit/>
          </a:bodyPr>
          <a:lstStyle/>
          <a:p>
            <a:r>
              <a:rPr lang="sv-SE" sz="2400" dirty="0">
                <a:latin typeface="+mj-lt"/>
              </a:rPr>
              <a:t>Kvalitetskriterier</a:t>
            </a:r>
          </a:p>
        </p:txBody>
      </p:sp>
      <p:sp>
        <p:nvSpPr>
          <p:cNvPr id="7" name="TextBox 6"/>
          <p:cNvSpPr txBox="1"/>
          <p:nvPr/>
        </p:nvSpPr>
        <p:spPr>
          <a:xfrm>
            <a:off x="533089" y="1340768"/>
            <a:ext cx="5832648" cy="5232202"/>
          </a:xfrm>
          <a:prstGeom prst="rect">
            <a:avLst/>
          </a:prstGeom>
          <a:solidFill>
            <a:schemeClr val="bg1"/>
          </a:solidFill>
        </p:spPr>
        <p:txBody>
          <a:bodyPr wrap="square" rtlCol="0">
            <a:spAutoFit/>
          </a:bodyPr>
          <a:lstStyle/>
          <a:p>
            <a:endParaRPr lang="sv-SE" dirty="0"/>
          </a:p>
          <a:p>
            <a:r>
              <a:rPr lang="sv-SE" dirty="0"/>
              <a:t>Reliabilitet – 	Hur tillförlitliga är dina data?</a:t>
            </a:r>
          </a:p>
          <a:p>
            <a:r>
              <a:rPr lang="sv-SE" dirty="0"/>
              <a:t>Validitet – 	Studerar du det du sagt att du ska 			studera?</a:t>
            </a:r>
          </a:p>
          <a:p>
            <a:endParaRPr lang="sv-SE" dirty="0"/>
          </a:p>
          <a:p>
            <a:r>
              <a:rPr lang="sv-SE" dirty="0"/>
              <a:t>För kvantitativa studier kan man säga att hög reliabilitet inte nödvändigtvis innebär hög validitet MEN att hög reliabilitet är en förutsättning för hög validitet.</a:t>
            </a:r>
          </a:p>
          <a:p>
            <a:endParaRPr lang="sv-SE" dirty="0"/>
          </a:p>
          <a:p>
            <a:r>
              <a:rPr lang="sv-SE" dirty="0"/>
              <a:t>Hur bra mäter verktyget (instrumentet) det verktyget mäter? </a:t>
            </a:r>
          </a:p>
          <a:p>
            <a:endParaRPr lang="sv-SE" dirty="0"/>
          </a:p>
          <a:p>
            <a:r>
              <a:rPr lang="sv-SE" dirty="0"/>
              <a:t>Hur bra mäter det som verktyget mäter det som vi faktiskt är intresserade av att dra slutsatser om?</a:t>
            </a:r>
          </a:p>
          <a:p>
            <a:endParaRPr lang="sv-SE" dirty="0"/>
          </a:p>
          <a:p>
            <a:r>
              <a:rPr lang="sv-SE" sz="1600" dirty="0"/>
              <a:t>exempel 1)	 ”Verktyg” = termometer</a:t>
            </a:r>
          </a:p>
          <a:p>
            <a:r>
              <a:rPr lang="sv-SE" sz="1600" dirty="0"/>
              <a:t>exempel 2) ”Verktyg” = enkät</a:t>
            </a:r>
          </a:p>
          <a:p>
            <a:endParaRPr lang="sv-SE" sz="1600" dirty="0"/>
          </a:p>
          <a:p>
            <a:endParaRPr lang="sv-SE" sz="1600" dirty="0"/>
          </a:p>
          <a:p>
            <a:endParaRPr lang="sv-SE" dirty="0"/>
          </a:p>
        </p:txBody>
      </p:sp>
      <p:pic>
        <p:nvPicPr>
          <p:cNvPr id="1026" name="Picture 2" descr="C:\Users\susanne\AppData\Local\Microsoft\Windows\Temporary Internet Files\Content.IE5\0KONLRHX\MC900149862[1].wmf"/>
          <p:cNvPicPr>
            <a:picLocks noChangeAspect="1" noChangeArrowheads="1"/>
          </p:cNvPicPr>
          <p:nvPr/>
        </p:nvPicPr>
        <p:blipFill>
          <a:blip r:embed="rId2" cstate="print">
            <a:biLevel thresh="75000"/>
            <a:extLst>
              <a:ext uri="{28A0092B-C50C-407E-A947-70E740481C1C}">
                <a14:useLocalDpi xmlns:a14="http://schemas.microsoft.com/office/drawing/2010/main" val="0"/>
              </a:ext>
            </a:extLst>
          </a:blip>
          <a:srcRect/>
          <a:stretch>
            <a:fillRect/>
          </a:stretch>
        </p:blipFill>
        <p:spPr bwMode="auto">
          <a:xfrm rot="992808">
            <a:off x="4233705" y="4694887"/>
            <a:ext cx="872532" cy="179392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3"/>
          <p:cNvPicPr>
            <a:picLocks noChangeAspect="1" noChangeArrowheads="1"/>
          </p:cNvPicPr>
          <p:nvPr/>
        </p:nvPicPr>
        <p:blipFill rotWithShape="1">
          <a:blip r:embed="rId3">
            <a:biLevel thresh="75000"/>
            <a:extLst>
              <a:ext uri="{28A0092B-C50C-407E-A947-70E740481C1C}">
                <a14:useLocalDpi xmlns:a14="http://schemas.microsoft.com/office/drawing/2010/main" val="0"/>
              </a:ext>
            </a:extLst>
          </a:blip>
          <a:srcRect l="8376" t="11104" r="6998" b="9680"/>
          <a:stretch/>
        </p:blipFill>
        <p:spPr bwMode="auto">
          <a:xfrm>
            <a:off x="5343624" y="4689987"/>
            <a:ext cx="1022113" cy="11872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713060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984000" y="-7345"/>
            <a:ext cx="2160000" cy="6986528"/>
          </a:xfrm>
          <a:prstGeom prst="rect">
            <a:avLst/>
          </a:prstGeom>
          <a:solidFill>
            <a:schemeClr val="bg2"/>
          </a:solidFill>
          <a:ln>
            <a:noFill/>
          </a:ln>
        </p:spPr>
        <p:txBody>
          <a:bodyPr wrap="square" rtlCol="0">
            <a:spAutoFit/>
          </a:bodyPr>
          <a:lstStyle/>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p:txBody>
      </p:sp>
      <p:sp>
        <p:nvSpPr>
          <p:cNvPr id="6" name="Rectangle 5"/>
          <p:cNvSpPr/>
          <p:nvPr/>
        </p:nvSpPr>
        <p:spPr>
          <a:xfrm>
            <a:off x="0" y="-7345"/>
            <a:ext cx="6984000" cy="6865345"/>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5" name="TextBox 4"/>
          <p:cNvSpPr txBox="1"/>
          <p:nvPr/>
        </p:nvSpPr>
        <p:spPr>
          <a:xfrm>
            <a:off x="389073" y="404664"/>
            <a:ext cx="6120680" cy="461665"/>
          </a:xfrm>
          <a:prstGeom prst="rect">
            <a:avLst/>
          </a:prstGeom>
          <a:noFill/>
        </p:spPr>
        <p:txBody>
          <a:bodyPr wrap="square" rtlCol="0">
            <a:spAutoFit/>
          </a:bodyPr>
          <a:lstStyle/>
          <a:p>
            <a:r>
              <a:rPr lang="sv-SE" sz="2400" dirty="0">
                <a:latin typeface="+mj-lt"/>
              </a:rPr>
              <a:t>Kvalitetskriterier</a:t>
            </a:r>
          </a:p>
        </p:txBody>
      </p:sp>
      <p:sp>
        <p:nvSpPr>
          <p:cNvPr id="7" name="TextBox 6"/>
          <p:cNvSpPr txBox="1"/>
          <p:nvPr/>
        </p:nvSpPr>
        <p:spPr>
          <a:xfrm>
            <a:off x="533089" y="1340768"/>
            <a:ext cx="5832648" cy="5201424"/>
          </a:xfrm>
          <a:prstGeom prst="rect">
            <a:avLst/>
          </a:prstGeom>
          <a:solidFill>
            <a:schemeClr val="bg1"/>
          </a:solidFill>
        </p:spPr>
        <p:txBody>
          <a:bodyPr wrap="square" rtlCol="0">
            <a:spAutoFit/>
          </a:bodyPr>
          <a:lstStyle/>
          <a:p>
            <a:endParaRPr lang="sv-SE" dirty="0"/>
          </a:p>
          <a:p>
            <a:r>
              <a:rPr lang="sv-SE" sz="2000" dirty="0"/>
              <a:t>Reliabilitet – 	Hur tillförlitliga är dina data?</a:t>
            </a:r>
          </a:p>
          <a:p>
            <a:r>
              <a:rPr lang="sv-SE" sz="2000" dirty="0"/>
              <a:t>Validitet – 	Studerar du det du sagt att du ska 			studera?</a:t>
            </a:r>
          </a:p>
          <a:p>
            <a:endParaRPr lang="sv-SE" sz="2000" dirty="0"/>
          </a:p>
          <a:p>
            <a:r>
              <a:rPr lang="sv-SE" sz="2400" dirty="0"/>
              <a:t>Det är sällan viktigt att använda begreppen (även om det kan underlätta). Redovisning i text kan göras utan att beskriva begreppen.</a:t>
            </a:r>
          </a:p>
          <a:p>
            <a:endParaRPr lang="sv-SE" sz="2400" dirty="0"/>
          </a:p>
          <a:p>
            <a:r>
              <a:rPr lang="sv-SE" sz="2400" dirty="0"/>
              <a:t>Det är läsaren som ”gör bedömningen” – du redovisar vad du gjort, hur du gjort och motiverar varför.</a:t>
            </a:r>
          </a:p>
          <a:p>
            <a:endParaRPr lang="sv-SE" sz="1600" dirty="0"/>
          </a:p>
          <a:p>
            <a:endParaRPr lang="sv-SE" sz="1600" dirty="0"/>
          </a:p>
          <a:p>
            <a:endParaRPr lang="sv-SE" sz="1600" dirty="0"/>
          </a:p>
          <a:p>
            <a:endParaRPr lang="sv-SE" dirty="0"/>
          </a:p>
        </p:txBody>
      </p:sp>
    </p:spTree>
    <p:extLst>
      <p:ext uri="{BB962C8B-B14F-4D97-AF65-F5344CB8AC3E}">
        <p14:creationId xmlns:p14="http://schemas.microsoft.com/office/powerpoint/2010/main" val="42288402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984000" y="-7345"/>
            <a:ext cx="2160000" cy="6955750"/>
          </a:xfrm>
          <a:prstGeom prst="rect">
            <a:avLst/>
          </a:prstGeom>
          <a:solidFill>
            <a:schemeClr val="bg2"/>
          </a:solidFill>
          <a:ln>
            <a:noFill/>
          </a:ln>
        </p:spPr>
        <p:txBody>
          <a:bodyPr wrap="square" rtlCol="0">
            <a:spAutoFit/>
          </a:bodyPr>
          <a:lstStyle/>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r>
              <a:rPr lang="sv-SE" sz="1600" dirty="0">
                <a:latin typeface="Bodoni MT" panose="02070603080606020203" pitchFamily="18" charset="0"/>
              </a:rPr>
              <a:t>Grundläggande att tänka på redan tidigt i exjobbsplanerings-arbetet är </a:t>
            </a:r>
            <a:r>
              <a:rPr lang="sv-SE" sz="1500" dirty="0">
                <a:solidFill>
                  <a:srgbClr val="FF0000"/>
                </a:solidFill>
                <a:latin typeface="Bodoni MT" panose="02070603080606020203" pitchFamily="18" charset="0"/>
              </a:rPr>
              <a:t>URVAL och UTFORMNING AV ”MÄTVERKTYGET”</a:t>
            </a:r>
            <a:r>
              <a:rPr lang="sv-SE" sz="1500" dirty="0">
                <a:latin typeface="Bodoni MT" panose="02070603080606020203" pitchFamily="18" charset="0"/>
              </a:rPr>
              <a:t>.</a:t>
            </a:r>
          </a:p>
          <a:p>
            <a:endParaRPr lang="sv-SE" sz="1600" dirty="0">
              <a:latin typeface="Bodoni MT" panose="02070603080606020203" pitchFamily="18" charset="0"/>
            </a:endParaRPr>
          </a:p>
          <a:p>
            <a:r>
              <a:rPr lang="sv-SE" sz="1600" dirty="0">
                <a:latin typeface="Bodoni MT" panose="02070603080606020203" pitchFamily="18" charset="0"/>
              </a:rPr>
              <a:t>Om vi talar om analys av redan insamlat data: vad representerar mitt datamaterial (urval) och hur har data insamlats (mätverktyget)?</a:t>
            </a: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p:txBody>
      </p:sp>
      <p:sp>
        <p:nvSpPr>
          <p:cNvPr id="6" name="Rectangle 5"/>
          <p:cNvSpPr/>
          <p:nvPr/>
        </p:nvSpPr>
        <p:spPr>
          <a:xfrm>
            <a:off x="-42587" y="-7346"/>
            <a:ext cx="6984000" cy="6865345"/>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5" name="TextBox 4"/>
          <p:cNvSpPr txBox="1"/>
          <p:nvPr/>
        </p:nvSpPr>
        <p:spPr>
          <a:xfrm>
            <a:off x="389073" y="404664"/>
            <a:ext cx="6120680" cy="461665"/>
          </a:xfrm>
          <a:prstGeom prst="rect">
            <a:avLst/>
          </a:prstGeom>
          <a:noFill/>
        </p:spPr>
        <p:txBody>
          <a:bodyPr wrap="square" rtlCol="0">
            <a:spAutoFit/>
          </a:bodyPr>
          <a:lstStyle/>
          <a:p>
            <a:r>
              <a:rPr lang="sv-SE" sz="2400" dirty="0">
                <a:latin typeface="+mj-lt"/>
              </a:rPr>
              <a:t>Slutsatser – urval – utformning av mätverktyg</a:t>
            </a:r>
          </a:p>
        </p:txBody>
      </p:sp>
      <p:sp>
        <p:nvSpPr>
          <p:cNvPr id="7" name="TextBox 6"/>
          <p:cNvSpPr txBox="1"/>
          <p:nvPr/>
        </p:nvSpPr>
        <p:spPr>
          <a:xfrm>
            <a:off x="533089" y="1340768"/>
            <a:ext cx="5832648" cy="5216813"/>
          </a:xfrm>
          <a:prstGeom prst="rect">
            <a:avLst/>
          </a:prstGeom>
          <a:solidFill>
            <a:schemeClr val="bg1"/>
          </a:solidFill>
        </p:spPr>
        <p:txBody>
          <a:bodyPr wrap="square" rtlCol="0">
            <a:spAutoFit/>
          </a:bodyPr>
          <a:lstStyle/>
          <a:p>
            <a:r>
              <a:rPr lang="sv-SE" sz="2400" u="sng" dirty="0"/>
              <a:t>Generella, statistiskt signifikanta slutsatser…</a:t>
            </a:r>
          </a:p>
          <a:p>
            <a:endParaRPr lang="sv-SE" sz="700" dirty="0"/>
          </a:p>
          <a:p>
            <a:r>
              <a:rPr lang="sv-SE" sz="2400" i="1" dirty="0"/>
              <a:t>Vi vill kunna säga att generellt sett så gäller detta för…eller i vilken utsträckning det gäller för någonting.</a:t>
            </a:r>
          </a:p>
          <a:p>
            <a:endParaRPr lang="sv-SE" sz="600" dirty="0"/>
          </a:p>
          <a:p>
            <a:pPr marL="285750" indent="-285750">
              <a:buFont typeface="Arial" panose="020B0604020202020204" pitchFamily="34" charset="0"/>
              <a:buChar char="•"/>
            </a:pPr>
            <a:r>
              <a:rPr lang="sv-SE" sz="2000" dirty="0"/>
              <a:t>Takstolen håller för följande belastningar… (labb-test)</a:t>
            </a:r>
          </a:p>
          <a:p>
            <a:pPr marL="285750" indent="-285750">
              <a:buFont typeface="Arial" panose="020B0604020202020204" pitchFamily="34" charset="0"/>
              <a:buChar char="•"/>
            </a:pPr>
            <a:r>
              <a:rPr lang="sv-SE" sz="2000" dirty="0"/>
              <a:t>Mer än 80 % av våra kunder är nöjda med hur vi genomförde driftsöverlämningen (NKI-enkät)</a:t>
            </a:r>
          </a:p>
          <a:p>
            <a:pPr marL="285750" indent="-285750">
              <a:buFont typeface="Arial" panose="020B0604020202020204" pitchFamily="34" charset="0"/>
              <a:buChar char="•"/>
            </a:pPr>
            <a:r>
              <a:rPr lang="sv-SE" sz="2000" dirty="0"/>
              <a:t>Antalet anmärkningar vid slutbesiktning har minskat med 15 % under den senaste tvåårsperioden (statistisk analys av besiktningsdata)</a:t>
            </a:r>
          </a:p>
          <a:p>
            <a:pPr marL="285750" indent="-285750">
              <a:buFont typeface="Arial" panose="020B0604020202020204" pitchFamily="34" charset="0"/>
              <a:buChar char="•"/>
            </a:pPr>
            <a:r>
              <a:rPr lang="sv-SE" sz="2000" dirty="0"/>
              <a:t>…</a:t>
            </a:r>
          </a:p>
          <a:p>
            <a:pPr marL="285750" indent="-285750">
              <a:buFont typeface="Arial" panose="020B0604020202020204" pitchFamily="34" charset="0"/>
              <a:buChar char="•"/>
            </a:pPr>
            <a:endParaRPr lang="sv-SE" sz="2000" dirty="0"/>
          </a:p>
          <a:p>
            <a:pPr marL="285750" indent="-285750">
              <a:buFont typeface="Arial" panose="020B0604020202020204" pitchFamily="34" charset="0"/>
              <a:buChar char="•"/>
            </a:pPr>
            <a:endParaRPr lang="sv-SE" sz="2000" dirty="0"/>
          </a:p>
          <a:p>
            <a:pPr marL="285750" indent="-285750">
              <a:buFont typeface="Arial" panose="020B0604020202020204" pitchFamily="34" charset="0"/>
              <a:buChar char="•"/>
            </a:pPr>
            <a:endParaRPr lang="sv-SE" sz="2000" dirty="0"/>
          </a:p>
          <a:p>
            <a:endParaRPr lang="sv-SE" sz="400" dirty="0"/>
          </a:p>
        </p:txBody>
      </p:sp>
    </p:spTree>
    <p:extLst>
      <p:ext uri="{BB962C8B-B14F-4D97-AF65-F5344CB8AC3E}">
        <p14:creationId xmlns:p14="http://schemas.microsoft.com/office/powerpoint/2010/main" val="118179056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984000" y="-7345"/>
            <a:ext cx="2160000" cy="6986528"/>
          </a:xfrm>
          <a:prstGeom prst="rect">
            <a:avLst/>
          </a:prstGeom>
          <a:solidFill>
            <a:schemeClr val="bg2"/>
          </a:solidFill>
          <a:ln>
            <a:noFill/>
          </a:ln>
        </p:spPr>
        <p:txBody>
          <a:bodyPr wrap="square" rtlCol="0">
            <a:spAutoFit/>
          </a:bodyPr>
          <a:lstStyle/>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p:txBody>
      </p:sp>
      <p:sp>
        <p:nvSpPr>
          <p:cNvPr id="6" name="Rectangle 5"/>
          <p:cNvSpPr/>
          <p:nvPr/>
        </p:nvSpPr>
        <p:spPr>
          <a:xfrm>
            <a:off x="0" y="-7345"/>
            <a:ext cx="6984000" cy="6865345"/>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5" name="TextBox 4"/>
          <p:cNvSpPr txBox="1"/>
          <p:nvPr/>
        </p:nvSpPr>
        <p:spPr>
          <a:xfrm>
            <a:off x="389073" y="404664"/>
            <a:ext cx="6120680" cy="461665"/>
          </a:xfrm>
          <a:prstGeom prst="rect">
            <a:avLst/>
          </a:prstGeom>
          <a:noFill/>
        </p:spPr>
        <p:txBody>
          <a:bodyPr wrap="square" rtlCol="0">
            <a:spAutoFit/>
          </a:bodyPr>
          <a:lstStyle/>
          <a:p>
            <a:r>
              <a:rPr lang="sv-SE" sz="2400" dirty="0">
                <a:latin typeface="+mj-lt"/>
              </a:rPr>
              <a:t>En fråga</a:t>
            </a:r>
          </a:p>
        </p:txBody>
      </p:sp>
      <p:sp>
        <p:nvSpPr>
          <p:cNvPr id="7" name="TextBox 6"/>
          <p:cNvSpPr txBox="1"/>
          <p:nvPr/>
        </p:nvSpPr>
        <p:spPr>
          <a:xfrm>
            <a:off x="533088" y="1340768"/>
            <a:ext cx="6127143" cy="4801314"/>
          </a:xfrm>
          <a:prstGeom prst="rect">
            <a:avLst/>
          </a:prstGeom>
          <a:solidFill>
            <a:schemeClr val="bg1"/>
          </a:solidFill>
        </p:spPr>
        <p:txBody>
          <a:bodyPr wrap="square" rtlCol="0">
            <a:spAutoFit/>
          </a:bodyPr>
          <a:lstStyle/>
          <a:p>
            <a:pPr algn="ctr"/>
            <a:endParaRPr lang="sv-SE" altLang="sv-SE" dirty="0"/>
          </a:p>
          <a:p>
            <a:pPr algn="ctr"/>
            <a:r>
              <a:rPr lang="sv-SE" altLang="sv-SE" sz="3000" dirty="0"/>
              <a:t>I ett krig </a:t>
            </a:r>
          </a:p>
          <a:p>
            <a:pPr algn="ctr"/>
            <a:r>
              <a:rPr lang="sv-SE" altLang="sv-SE" sz="3000" dirty="0"/>
              <a:t>dog 10/1000 amerikanska soldater.</a:t>
            </a:r>
            <a:br>
              <a:rPr lang="sv-SE" altLang="sv-SE" sz="3000" dirty="0"/>
            </a:br>
            <a:r>
              <a:rPr lang="sv-SE" altLang="sv-SE" sz="3000" dirty="0"/>
              <a:t>Under samma tid dog 20/1000 </a:t>
            </a:r>
          </a:p>
          <a:p>
            <a:pPr algn="ctr"/>
            <a:r>
              <a:rPr lang="sv-SE" altLang="sv-SE" sz="3000" dirty="0"/>
              <a:t>New York-bor.</a:t>
            </a:r>
          </a:p>
          <a:p>
            <a:pPr algn="ctr"/>
            <a:endParaRPr lang="sv-SE" sz="3000" dirty="0"/>
          </a:p>
          <a:p>
            <a:pPr algn="ctr"/>
            <a:r>
              <a:rPr lang="sv-SE" altLang="sv-SE" sz="3000" dirty="0"/>
              <a:t>Är en rimlig slutsats</a:t>
            </a:r>
          </a:p>
          <a:p>
            <a:pPr algn="ctr"/>
            <a:r>
              <a:rPr lang="sv-SE" altLang="sv-SE" sz="3000" dirty="0"/>
              <a:t>att det är säkrare att vara amerikansk soldat i krig </a:t>
            </a:r>
            <a:br>
              <a:rPr lang="sv-SE" altLang="sv-SE" sz="3000" dirty="0"/>
            </a:br>
            <a:r>
              <a:rPr lang="sv-SE" altLang="sv-SE" sz="3000" dirty="0"/>
              <a:t>än att vara bosatt i New York?</a:t>
            </a:r>
          </a:p>
          <a:p>
            <a:pPr algn="ctr"/>
            <a:endParaRPr lang="sv-SE" dirty="0"/>
          </a:p>
        </p:txBody>
      </p:sp>
    </p:spTree>
    <p:extLst>
      <p:ext uri="{BB962C8B-B14F-4D97-AF65-F5344CB8AC3E}">
        <p14:creationId xmlns:p14="http://schemas.microsoft.com/office/powerpoint/2010/main" val="157187459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984000" y="-7345"/>
            <a:ext cx="2160000" cy="6986528"/>
          </a:xfrm>
          <a:prstGeom prst="rect">
            <a:avLst/>
          </a:prstGeom>
          <a:solidFill>
            <a:schemeClr val="bg2"/>
          </a:solidFill>
          <a:ln>
            <a:noFill/>
          </a:ln>
        </p:spPr>
        <p:txBody>
          <a:bodyPr wrap="square" rtlCol="0">
            <a:spAutoFit/>
          </a:bodyPr>
          <a:lstStyle/>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p:txBody>
      </p:sp>
      <p:sp>
        <p:nvSpPr>
          <p:cNvPr id="6" name="Rectangle 5"/>
          <p:cNvSpPr/>
          <p:nvPr/>
        </p:nvSpPr>
        <p:spPr>
          <a:xfrm>
            <a:off x="0" y="-7345"/>
            <a:ext cx="6984000" cy="6865345"/>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5" name="TextBox 4"/>
          <p:cNvSpPr txBox="1"/>
          <p:nvPr/>
        </p:nvSpPr>
        <p:spPr>
          <a:xfrm>
            <a:off x="389073" y="404664"/>
            <a:ext cx="6120680" cy="461665"/>
          </a:xfrm>
          <a:prstGeom prst="rect">
            <a:avLst/>
          </a:prstGeom>
          <a:noFill/>
        </p:spPr>
        <p:txBody>
          <a:bodyPr wrap="square" rtlCol="0">
            <a:spAutoFit/>
          </a:bodyPr>
          <a:lstStyle/>
          <a:p>
            <a:r>
              <a:rPr lang="sv-SE" sz="2400" dirty="0">
                <a:latin typeface="+mj-lt"/>
              </a:rPr>
              <a:t>Urvalets betydelse</a:t>
            </a:r>
          </a:p>
        </p:txBody>
      </p:sp>
      <p:sp>
        <p:nvSpPr>
          <p:cNvPr id="7" name="TextBox 6"/>
          <p:cNvSpPr txBox="1"/>
          <p:nvPr/>
        </p:nvSpPr>
        <p:spPr>
          <a:xfrm>
            <a:off x="533089" y="1340768"/>
            <a:ext cx="5832648" cy="5078313"/>
          </a:xfrm>
          <a:prstGeom prst="rect">
            <a:avLst/>
          </a:prstGeom>
          <a:solidFill>
            <a:schemeClr val="bg1"/>
          </a:solidFill>
        </p:spPr>
        <p:txBody>
          <a:bodyPr wrap="square" rtlCol="0">
            <a:spAutoFit/>
          </a:bodyPr>
          <a:lstStyle/>
          <a:p>
            <a:pPr algn="ctr"/>
            <a:endParaRPr lang="sv-SE" altLang="sv-SE" dirty="0"/>
          </a:p>
          <a:p>
            <a:pPr algn="ctr"/>
            <a:endParaRPr lang="sv-SE" altLang="sv-SE" dirty="0"/>
          </a:p>
          <a:p>
            <a:pPr algn="ctr"/>
            <a:endParaRPr lang="sv-SE" dirty="0"/>
          </a:p>
          <a:p>
            <a:pPr algn="ctr"/>
            <a:endParaRPr lang="sv-SE" dirty="0"/>
          </a:p>
          <a:p>
            <a:pPr algn="ctr"/>
            <a:endParaRPr lang="sv-SE" dirty="0"/>
          </a:p>
          <a:p>
            <a:pPr algn="ctr"/>
            <a:endParaRPr lang="sv-SE" dirty="0"/>
          </a:p>
          <a:p>
            <a:pPr algn="ctr"/>
            <a:endParaRPr lang="sv-SE" dirty="0"/>
          </a:p>
          <a:p>
            <a:pPr algn="ctr"/>
            <a:endParaRPr lang="sv-SE" dirty="0"/>
          </a:p>
          <a:p>
            <a:endParaRPr lang="sv-SE" dirty="0"/>
          </a:p>
          <a:p>
            <a:endParaRPr lang="sv-SE" dirty="0"/>
          </a:p>
          <a:p>
            <a:endParaRPr lang="sv-SE" dirty="0"/>
          </a:p>
          <a:p>
            <a:endParaRPr lang="sv-SE" dirty="0"/>
          </a:p>
          <a:p>
            <a:endParaRPr lang="sv-SE" dirty="0"/>
          </a:p>
          <a:p>
            <a:endParaRPr lang="sv-SE" dirty="0"/>
          </a:p>
          <a:p>
            <a:endParaRPr lang="sv-SE" dirty="0"/>
          </a:p>
          <a:p>
            <a:endParaRPr lang="sv-SE" dirty="0"/>
          </a:p>
          <a:p>
            <a:endParaRPr lang="sv-SE" dirty="0"/>
          </a:p>
          <a:p>
            <a:endParaRPr lang="sv-SE" dirty="0"/>
          </a:p>
        </p:txBody>
      </p:sp>
      <p:pic>
        <p:nvPicPr>
          <p:cNvPr id="2050" name="Picture 2" descr="C:\Users\susanne\AppData\Local\Microsoft\Windows\Temporary Internet Files\Content.IE5\ZV3YJ8X3\MC900240341[1].wmf"/>
          <p:cNvPicPr>
            <a:picLocks noChangeAspect="1" noChangeArrowheads="1"/>
          </p:cNvPicPr>
          <p:nvPr/>
        </p:nvPicPr>
        <p:blipFill>
          <a:blip r:embed="rId2" cstate="print">
            <a:biLevel thresh="50000"/>
            <a:extLst>
              <a:ext uri="{28A0092B-C50C-407E-A947-70E740481C1C}">
                <a14:useLocalDpi xmlns:a14="http://schemas.microsoft.com/office/drawing/2010/main" val="0"/>
              </a:ext>
            </a:extLst>
          </a:blip>
          <a:srcRect/>
          <a:stretch>
            <a:fillRect/>
          </a:stretch>
        </p:blipFill>
        <p:spPr bwMode="auto">
          <a:xfrm>
            <a:off x="2771800" y="3823473"/>
            <a:ext cx="3096344" cy="2269823"/>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descr="C:\Users\susanne\AppData\Local\Microsoft\Windows\Temporary Internet Files\Content.IE5\3I30HJ67\MC900078708[1].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87624" y="1755572"/>
            <a:ext cx="2088821" cy="19607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612743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984000" y="-7345"/>
            <a:ext cx="2160000" cy="7048083"/>
          </a:xfrm>
          <a:prstGeom prst="rect">
            <a:avLst/>
          </a:prstGeom>
          <a:solidFill>
            <a:schemeClr val="bg2"/>
          </a:solidFill>
          <a:ln>
            <a:noFill/>
          </a:ln>
        </p:spPr>
        <p:txBody>
          <a:bodyPr wrap="square" rtlCol="0">
            <a:spAutoFit/>
          </a:bodyPr>
          <a:lstStyle/>
          <a:p>
            <a:endParaRPr lang="sv-SE" sz="1600" i="1" dirty="0"/>
          </a:p>
          <a:p>
            <a:endParaRPr lang="sv-SE" sz="1600" i="1" dirty="0"/>
          </a:p>
          <a:p>
            <a:endParaRPr lang="sv-SE" sz="1600" i="1" dirty="0"/>
          </a:p>
          <a:p>
            <a:endParaRPr lang="sv-SE" sz="1600" i="1" dirty="0"/>
          </a:p>
          <a:p>
            <a:endParaRPr lang="sv-SE" sz="1600" i="1" dirty="0"/>
          </a:p>
          <a:p>
            <a:endParaRPr lang="sv-SE" sz="1600" i="1" dirty="0"/>
          </a:p>
          <a:p>
            <a:r>
              <a:rPr lang="sv-SE" sz="1600" i="1" dirty="0"/>
              <a:t>”Finn (minst) fem fel”</a:t>
            </a:r>
          </a:p>
          <a:p>
            <a:endParaRPr lang="sv-SE" sz="400" i="1" dirty="0"/>
          </a:p>
          <a:p>
            <a:r>
              <a:rPr lang="sv-SE" sz="1600" dirty="0"/>
              <a:t>Jag hävdar att följande frågor är behäftade med problem…vilka?</a:t>
            </a:r>
          </a:p>
          <a:p>
            <a:endParaRPr lang="sv-SE" sz="1600" dirty="0"/>
          </a:p>
          <a:p>
            <a:endParaRPr lang="sv-SE" sz="1600" dirty="0"/>
          </a:p>
          <a:p>
            <a:endParaRPr lang="sv-SE" sz="1600" dirty="0"/>
          </a:p>
          <a:p>
            <a:endParaRPr lang="sv-SE" sz="1600" dirty="0"/>
          </a:p>
          <a:p>
            <a:endParaRPr lang="sv-SE" sz="1600" dirty="0"/>
          </a:p>
          <a:p>
            <a:endParaRPr lang="sv-SE" sz="1600" dirty="0"/>
          </a:p>
          <a:p>
            <a:endParaRPr lang="sv-SE" sz="1600" dirty="0"/>
          </a:p>
          <a:p>
            <a:endParaRPr lang="sv-SE" sz="1600" dirty="0"/>
          </a:p>
          <a:p>
            <a:endParaRPr lang="sv-SE" sz="1600" dirty="0"/>
          </a:p>
          <a:p>
            <a:endParaRPr lang="sv-SE" sz="1600" dirty="0"/>
          </a:p>
          <a:p>
            <a:endParaRPr lang="sv-SE" sz="1600" dirty="0"/>
          </a:p>
          <a:p>
            <a:endParaRPr lang="sv-SE" sz="1600" dirty="0"/>
          </a:p>
          <a:p>
            <a:endParaRPr lang="sv-SE" sz="1600" dirty="0"/>
          </a:p>
          <a:p>
            <a:endParaRPr lang="sv-SE" sz="1600" dirty="0"/>
          </a:p>
          <a:p>
            <a:endParaRPr lang="sv-SE" sz="1600" dirty="0"/>
          </a:p>
          <a:p>
            <a:endParaRPr lang="sv-SE" sz="1600" dirty="0"/>
          </a:p>
          <a:p>
            <a:endParaRPr lang="sv-SE" sz="1600" dirty="0"/>
          </a:p>
          <a:p>
            <a:endParaRPr lang="sv-SE" sz="1600" dirty="0"/>
          </a:p>
        </p:txBody>
      </p:sp>
      <p:sp>
        <p:nvSpPr>
          <p:cNvPr id="6" name="Rectangle 5"/>
          <p:cNvSpPr/>
          <p:nvPr/>
        </p:nvSpPr>
        <p:spPr>
          <a:xfrm>
            <a:off x="0" y="-7345"/>
            <a:ext cx="6984000" cy="6865345"/>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5" name="TextBox 4"/>
          <p:cNvSpPr txBox="1"/>
          <p:nvPr/>
        </p:nvSpPr>
        <p:spPr>
          <a:xfrm>
            <a:off x="389073" y="404664"/>
            <a:ext cx="6120680" cy="461665"/>
          </a:xfrm>
          <a:prstGeom prst="rect">
            <a:avLst/>
          </a:prstGeom>
          <a:noFill/>
        </p:spPr>
        <p:txBody>
          <a:bodyPr wrap="square" rtlCol="0">
            <a:spAutoFit/>
          </a:bodyPr>
          <a:lstStyle/>
          <a:p>
            <a:r>
              <a:rPr lang="sv-SE" sz="2400" dirty="0">
                <a:latin typeface="+mj-lt"/>
              </a:rPr>
              <a:t>Exempel på fallgropar vid enkätutformning</a:t>
            </a:r>
          </a:p>
        </p:txBody>
      </p:sp>
      <p:sp>
        <p:nvSpPr>
          <p:cNvPr id="7" name="TextBox 6"/>
          <p:cNvSpPr txBox="1"/>
          <p:nvPr/>
        </p:nvSpPr>
        <p:spPr>
          <a:xfrm>
            <a:off x="533089" y="1340768"/>
            <a:ext cx="5832648" cy="5170646"/>
          </a:xfrm>
          <a:prstGeom prst="rect">
            <a:avLst/>
          </a:prstGeom>
          <a:solidFill>
            <a:schemeClr val="bg1"/>
          </a:solidFill>
        </p:spPr>
        <p:txBody>
          <a:bodyPr wrap="square" rtlCol="0">
            <a:spAutoFit/>
          </a:bodyPr>
          <a:lstStyle/>
          <a:p>
            <a:endParaRPr lang="sv-SE" i="1" dirty="0"/>
          </a:p>
          <a:p>
            <a:pPr>
              <a:defRPr/>
            </a:pPr>
            <a:r>
              <a:rPr lang="sv-SE" sz="1600" b="1" dirty="0"/>
              <a:t>Hur stor betydelse har det för dina hyresgäster att fritt kunna välja ytskikt? </a:t>
            </a:r>
          </a:p>
          <a:p>
            <a:pPr>
              <a:defRPr/>
            </a:pPr>
            <a:r>
              <a:rPr lang="sv-SE" sz="1600" dirty="0"/>
              <a:t>(  ) Viss betydelse</a:t>
            </a:r>
          </a:p>
          <a:p>
            <a:pPr>
              <a:defRPr/>
            </a:pPr>
            <a:r>
              <a:rPr lang="sv-SE" sz="1600" dirty="0"/>
              <a:t>(  ) Moderat betydelse</a:t>
            </a:r>
          </a:p>
          <a:p>
            <a:pPr>
              <a:defRPr/>
            </a:pPr>
            <a:r>
              <a:rPr lang="sv-SE" sz="1600" dirty="0"/>
              <a:t>(  ) Stor betydelse</a:t>
            </a:r>
          </a:p>
          <a:p>
            <a:pPr>
              <a:defRPr/>
            </a:pPr>
            <a:endParaRPr lang="sv-SE" sz="400" dirty="0"/>
          </a:p>
          <a:p>
            <a:pPr>
              <a:defRPr/>
            </a:pPr>
            <a:r>
              <a:rPr lang="sv-SE" sz="1600" b="1" dirty="0"/>
              <a:t>Hur värderas ekologisk och social hållbarhet jämfört med ekonomisk hållbarhet vid offertutvärdering?</a:t>
            </a:r>
          </a:p>
          <a:p>
            <a:pPr>
              <a:defRPr/>
            </a:pPr>
            <a:r>
              <a:rPr lang="sv-SE" sz="1600" dirty="0"/>
              <a:t>(  ) Högt/väger tyngre</a:t>
            </a:r>
          </a:p>
          <a:p>
            <a:pPr>
              <a:defRPr/>
            </a:pPr>
            <a:r>
              <a:rPr lang="sv-SE" sz="1600" dirty="0"/>
              <a:t>(  ) Viktigt/väger lika tungt</a:t>
            </a:r>
          </a:p>
          <a:p>
            <a:pPr>
              <a:defRPr/>
            </a:pPr>
            <a:r>
              <a:rPr lang="sv-SE" sz="1600" dirty="0"/>
              <a:t>(  ) Lägre/väger inte lika tungt</a:t>
            </a:r>
          </a:p>
          <a:p>
            <a:pPr>
              <a:defRPr/>
            </a:pPr>
            <a:r>
              <a:rPr lang="sv-SE" sz="1600" dirty="0"/>
              <a:t>(  ) Lågt/värderas inte</a:t>
            </a:r>
          </a:p>
          <a:p>
            <a:pPr>
              <a:defRPr/>
            </a:pPr>
            <a:endParaRPr lang="sv-SE" sz="400" dirty="0"/>
          </a:p>
          <a:p>
            <a:pPr>
              <a:defRPr/>
            </a:pPr>
            <a:r>
              <a:rPr lang="sv-SE" sz="1600" b="1" dirty="0"/>
              <a:t>Är beställare mer konservativa i sina val av byggmaterial idag än under miljonprogrammets dagar?</a:t>
            </a:r>
          </a:p>
          <a:p>
            <a:pPr>
              <a:defRPr/>
            </a:pPr>
            <a:r>
              <a:rPr lang="sv-SE" sz="1600" dirty="0"/>
              <a:t>(  ) Ja</a:t>
            </a:r>
          </a:p>
          <a:p>
            <a:pPr>
              <a:defRPr/>
            </a:pPr>
            <a:r>
              <a:rPr lang="sv-SE" sz="1600" dirty="0"/>
              <a:t>(  ) Nej</a:t>
            </a:r>
          </a:p>
          <a:p>
            <a:pPr>
              <a:defRPr/>
            </a:pPr>
            <a:r>
              <a:rPr lang="sv-SE" sz="1600" dirty="0"/>
              <a:t>(  ) Vet ej</a:t>
            </a:r>
          </a:p>
          <a:p>
            <a:pPr>
              <a:defRPr/>
            </a:pPr>
            <a:endParaRPr lang="sv-SE" sz="1600" dirty="0"/>
          </a:p>
          <a:p>
            <a:pPr>
              <a:defRPr/>
            </a:pPr>
            <a:endParaRPr lang="sv-SE" sz="1600" dirty="0"/>
          </a:p>
          <a:p>
            <a:pPr>
              <a:defRPr/>
            </a:pPr>
            <a:endParaRPr lang="sv-SE" sz="1600" dirty="0"/>
          </a:p>
        </p:txBody>
      </p:sp>
    </p:spTree>
    <p:extLst>
      <p:ext uri="{BB962C8B-B14F-4D97-AF65-F5344CB8AC3E}">
        <p14:creationId xmlns:p14="http://schemas.microsoft.com/office/powerpoint/2010/main" val="406225126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984000" y="-7345"/>
            <a:ext cx="2160000" cy="6863417"/>
          </a:xfrm>
          <a:prstGeom prst="rect">
            <a:avLst/>
          </a:prstGeom>
          <a:solidFill>
            <a:schemeClr val="bg2"/>
          </a:solidFill>
          <a:ln>
            <a:noFill/>
          </a:ln>
        </p:spPr>
        <p:txBody>
          <a:bodyPr wrap="square" rtlCol="0">
            <a:spAutoFit/>
          </a:bodyPr>
          <a:lstStyle/>
          <a:p>
            <a:r>
              <a:rPr lang="sv-SE" sz="1600" dirty="0">
                <a:latin typeface="Bodoni MT" panose="02070603080606020203" pitchFamily="18" charset="0"/>
              </a:rPr>
              <a:t>En enkät innehåller vanligtvis ett antal frågor. </a:t>
            </a:r>
          </a:p>
          <a:p>
            <a:endParaRPr lang="sv-SE" sz="800" dirty="0">
              <a:latin typeface="Bodoni MT" panose="02070603080606020203" pitchFamily="18" charset="0"/>
            </a:endParaRPr>
          </a:p>
          <a:p>
            <a:r>
              <a:rPr lang="sv-SE" sz="1600" dirty="0">
                <a:latin typeface="Bodoni MT" panose="02070603080606020203" pitchFamily="18" charset="0"/>
              </a:rPr>
              <a:t>Svaren på en grupp av dessa frågor är vanligtvis tänkta att sättas i relation till varandra på ett på förhand uttänkt sätt för att besvara en (på förhand uppställd) hypotes.</a:t>
            </a:r>
          </a:p>
          <a:p>
            <a:endParaRPr lang="sv-SE" sz="800" dirty="0">
              <a:latin typeface="Bodoni MT" panose="02070603080606020203" pitchFamily="18" charset="0"/>
            </a:endParaRPr>
          </a:p>
          <a:p>
            <a:r>
              <a:rPr lang="sv-SE" sz="1600" dirty="0">
                <a:latin typeface="Bodoni MT" panose="02070603080606020203" pitchFamily="18" charset="0"/>
              </a:rPr>
              <a:t>Varje hypotes kan vara kopplad till en forskningsfråga – men en forskningsfråga kan också besvaras utifrån mer än en hypotes.</a:t>
            </a:r>
          </a:p>
          <a:p>
            <a:endParaRPr lang="sv-SE" sz="800" dirty="0">
              <a:latin typeface="Bodoni MT" panose="02070603080606020203" pitchFamily="18" charset="0"/>
            </a:endParaRPr>
          </a:p>
          <a:p>
            <a:r>
              <a:rPr lang="sv-SE" sz="1600" dirty="0">
                <a:latin typeface="Bodoni MT" panose="02070603080606020203" pitchFamily="18" charset="0"/>
              </a:rPr>
              <a:t>Det här kanske låter krångligt? Det är ingenting emot hur krångligt det blir om du inte funderat igenom detta INNAN du skickar ut enkäten!</a:t>
            </a:r>
          </a:p>
        </p:txBody>
      </p:sp>
      <p:sp>
        <p:nvSpPr>
          <p:cNvPr id="6" name="Rectangle 5"/>
          <p:cNvSpPr/>
          <p:nvPr/>
        </p:nvSpPr>
        <p:spPr>
          <a:xfrm>
            <a:off x="0" y="-27384"/>
            <a:ext cx="6984000" cy="6865345"/>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5" name="TextBox 4"/>
          <p:cNvSpPr txBox="1"/>
          <p:nvPr/>
        </p:nvSpPr>
        <p:spPr>
          <a:xfrm>
            <a:off x="389073" y="404664"/>
            <a:ext cx="6120680" cy="461665"/>
          </a:xfrm>
          <a:prstGeom prst="rect">
            <a:avLst/>
          </a:prstGeom>
          <a:noFill/>
        </p:spPr>
        <p:txBody>
          <a:bodyPr wrap="square" rtlCol="0">
            <a:spAutoFit/>
          </a:bodyPr>
          <a:lstStyle/>
          <a:p>
            <a:r>
              <a:rPr lang="sv-SE" sz="2400" dirty="0">
                <a:latin typeface="+mj-lt"/>
              </a:rPr>
              <a:t>Förslag på ”grovplan”</a:t>
            </a:r>
          </a:p>
        </p:txBody>
      </p:sp>
      <p:sp>
        <p:nvSpPr>
          <p:cNvPr id="7" name="TextBox 6"/>
          <p:cNvSpPr txBox="1"/>
          <p:nvPr/>
        </p:nvSpPr>
        <p:spPr>
          <a:xfrm>
            <a:off x="533089" y="1340768"/>
            <a:ext cx="5832648" cy="5447645"/>
          </a:xfrm>
          <a:prstGeom prst="rect">
            <a:avLst/>
          </a:prstGeom>
          <a:solidFill>
            <a:schemeClr val="bg1"/>
          </a:solidFill>
        </p:spPr>
        <p:txBody>
          <a:bodyPr wrap="square" rtlCol="0">
            <a:spAutoFit/>
          </a:bodyPr>
          <a:lstStyle/>
          <a:p>
            <a:r>
              <a:rPr lang="sv-SE" sz="1600" dirty="0"/>
              <a:t>0. Eftersträvar du att dra generella slutsatser </a:t>
            </a:r>
          </a:p>
          <a:p>
            <a:r>
              <a:rPr lang="sv-SE" sz="1600" dirty="0"/>
              <a:t>	– eller vill du ”bara få en översikt”?</a:t>
            </a:r>
          </a:p>
          <a:p>
            <a:endParaRPr lang="sv-SE" sz="1600" dirty="0"/>
          </a:p>
          <a:p>
            <a:pPr marL="342900" indent="-342900">
              <a:buFont typeface="+mj-lt"/>
              <a:buAutoNum type="arabicPeriod"/>
            </a:pPr>
            <a:r>
              <a:rPr lang="sv-SE" sz="1600" dirty="0"/>
              <a:t>Gör klart för dig vad din forskningsfråga är!</a:t>
            </a:r>
          </a:p>
          <a:p>
            <a:pPr marL="342900" indent="-342900">
              <a:buFont typeface="+mj-lt"/>
              <a:buAutoNum type="arabicPeriod"/>
            </a:pPr>
            <a:r>
              <a:rPr lang="sv-SE" sz="1600" dirty="0"/>
              <a:t>Läs på teori!</a:t>
            </a:r>
          </a:p>
          <a:p>
            <a:pPr marL="342900" indent="-342900">
              <a:buFont typeface="+mj-lt"/>
              <a:buAutoNum type="arabicPeriod"/>
            </a:pPr>
            <a:r>
              <a:rPr lang="sv-SE" sz="1600" dirty="0"/>
              <a:t>Ha alla nödvändiga definitioner klara för dig!</a:t>
            </a:r>
          </a:p>
          <a:p>
            <a:pPr marL="342900" indent="-342900">
              <a:buFont typeface="+mj-lt"/>
              <a:buAutoNum type="arabicPeriod"/>
            </a:pPr>
            <a:r>
              <a:rPr lang="sv-SE" sz="2800" b="1" dirty="0">
                <a:solidFill>
                  <a:srgbClr val="C00000"/>
                </a:solidFill>
              </a:rPr>
              <a:t>NU kan du börja operationalisera!</a:t>
            </a:r>
          </a:p>
          <a:p>
            <a:pPr lvl="1"/>
            <a:r>
              <a:rPr lang="sv-SE" sz="1600" i="1" dirty="0"/>
              <a:t>Från definierat begrepp till frågor som utgör mått (indikatorer, variabler) på begreppet.</a:t>
            </a:r>
          </a:p>
          <a:p>
            <a:pPr lvl="1"/>
            <a:r>
              <a:rPr lang="sv-SE" sz="1600" i="1" dirty="0"/>
              <a:t>Inte bara en fråga om frågan – utan också om svarsalternativen</a:t>
            </a:r>
          </a:p>
          <a:p>
            <a:endParaRPr lang="sv-SE" sz="1600" dirty="0"/>
          </a:p>
          <a:p>
            <a:r>
              <a:rPr lang="sv-SE" sz="1600" b="1" dirty="0"/>
              <a:t>Granska din operationalisering: </a:t>
            </a:r>
            <a:r>
              <a:rPr lang="sv-SE" sz="1600" dirty="0"/>
              <a:t>Har du koll på vilka svar du ska förvänta dig utifrån vad tidigare studier visat (teori)?</a:t>
            </a:r>
          </a:p>
          <a:p>
            <a:endParaRPr lang="sv-SE" sz="1600" dirty="0"/>
          </a:p>
          <a:p>
            <a:r>
              <a:rPr lang="sv-SE" sz="1600" b="1" dirty="0"/>
              <a:t>Etik: </a:t>
            </a:r>
            <a:r>
              <a:rPr lang="sv-SE" sz="1600" dirty="0"/>
              <a:t>Kort information till respondenten avseende mål med enkäten, forskningen och hur svaren kommer att användas.</a:t>
            </a:r>
          </a:p>
          <a:p>
            <a:endParaRPr lang="sv-SE" sz="1600" dirty="0"/>
          </a:p>
          <a:p>
            <a:r>
              <a:rPr lang="sv-SE" sz="1600" b="1" dirty="0"/>
              <a:t>Praktiskt: </a:t>
            </a:r>
            <a:r>
              <a:rPr lang="sv-SE" sz="1600" dirty="0"/>
              <a:t>Numrera frågorna, tänk igenom ordningen på frågorna, presentationen och layouten!</a:t>
            </a:r>
          </a:p>
          <a:p>
            <a:endParaRPr lang="sv-SE" sz="1600" dirty="0"/>
          </a:p>
        </p:txBody>
      </p:sp>
    </p:spTree>
    <p:extLst>
      <p:ext uri="{BB962C8B-B14F-4D97-AF65-F5344CB8AC3E}">
        <p14:creationId xmlns:p14="http://schemas.microsoft.com/office/powerpoint/2010/main" val="320937333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984000" y="-7345"/>
            <a:ext cx="2160000" cy="6986528"/>
          </a:xfrm>
          <a:prstGeom prst="rect">
            <a:avLst/>
          </a:prstGeom>
          <a:solidFill>
            <a:schemeClr val="bg2"/>
          </a:solidFill>
          <a:ln>
            <a:noFill/>
          </a:ln>
        </p:spPr>
        <p:txBody>
          <a:bodyPr wrap="square" rtlCol="0">
            <a:spAutoFit/>
          </a:bodyPr>
          <a:lstStyle/>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p:txBody>
      </p:sp>
      <p:sp>
        <p:nvSpPr>
          <p:cNvPr id="6" name="Rectangle 5"/>
          <p:cNvSpPr/>
          <p:nvPr/>
        </p:nvSpPr>
        <p:spPr>
          <a:xfrm>
            <a:off x="0" y="-7345"/>
            <a:ext cx="6984000" cy="6865345"/>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5" name="TextBox 4"/>
          <p:cNvSpPr txBox="1"/>
          <p:nvPr/>
        </p:nvSpPr>
        <p:spPr>
          <a:xfrm>
            <a:off x="389073" y="404664"/>
            <a:ext cx="6120680" cy="830997"/>
          </a:xfrm>
          <a:prstGeom prst="rect">
            <a:avLst/>
          </a:prstGeom>
          <a:noFill/>
        </p:spPr>
        <p:txBody>
          <a:bodyPr wrap="square" rtlCol="0">
            <a:spAutoFit/>
          </a:bodyPr>
          <a:lstStyle/>
          <a:p>
            <a:r>
              <a:rPr lang="sv-SE" sz="2400" dirty="0">
                <a:latin typeface="+mj-lt"/>
              </a:rPr>
              <a:t>Intervju eller enkät – vad är egentligen skillnaden?</a:t>
            </a:r>
          </a:p>
        </p:txBody>
      </p:sp>
      <p:sp>
        <p:nvSpPr>
          <p:cNvPr id="7" name="TextBox 6"/>
          <p:cNvSpPr txBox="1"/>
          <p:nvPr/>
        </p:nvSpPr>
        <p:spPr>
          <a:xfrm>
            <a:off x="533089" y="1340768"/>
            <a:ext cx="5832648" cy="5139869"/>
          </a:xfrm>
          <a:prstGeom prst="rect">
            <a:avLst/>
          </a:prstGeom>
          <a:solidFill>
            <a:schemeClr val="bg1"/>
          </a:solidFill>
        </p:spPr>
        <p:txBody>
          <a:bodyPr wrap="square" rtlCol="0">
            <a:spAutoFit/>
          </a:bodyPr>
          <a:lstStyle/>
          <a:p>
            <a:endParaRPr lang="sv-SE" sz="1600" dirty="0"/>
          </a:p>
          <a:p>
            <a:r>
              <a:rPr lang="sv-SE" sz="1600" dirty="0"/>
              <a:t>Antal respondenter</a:t>
            </a:r>
          </a:p>
          <a:p>
            <a:r>
              <a:rPr lang="sv-SE" sz="1600" dirty="0"/>
              <a:t>Svarsfrekvens</a:t>
            </a:r>
          </a:p>
          <a:p>
            <a:endParaRPr lang="sv-SE" sz="1600" dirty="0"/>
          </a:p>
          <a:p>
            <a:r>
              <a:rPr lang="sv-SE" sz="1600" dirty="0"/>
              <a:t>Hantering av missförstånd</a:t>
            </a:r>
          </a:p>
          <a:p>
            <a:r>
              <a:rPr lang="sv-SE" sz="1600" dirty="0"/>
              <a:t>Hur definierat området är</a:t>
            </a:r>
          </a:p>
          <a:p>
            <a:endParaRPr lang="sv-SE" sz="1600" dirty="0"/>
          </a:p>
          <a:p>
            <a:endParaRPr lang="sv-SE" sz="1600" dirty="0"/>
          </a:p>
          <a:p>
            <a:r>
              <a:rPr lang="sv-SE" sz="1600" b="1" dirty="0"/>
              <a:t>Exempel:</a:t>
            </a:r>
          </a:p>
          <a:p>
            <a:endParaRPr lang="sv-SE" sz="1600" b="1" dirty="0"/>
          </a:p>
          <a:p>
            <a:r>
              <a:rPr lang="sv-SE" sz="1600" dirty="0"/>
              <a:t>”Mycket strukturerad intervju via telefon” kan också vara en ”telefon survey”</a:t>
            </a:r>
          </a:p>
          <a:p>
            <a:endParaRPr lang="sv-SE" sz="1600" dirty="0"/>
          </a:p>
          <a:p>
            <a:r>
              <a:rPr lang="sv-SE" sz="1600" dirty="0"/>
              <a:t>Enkät med mycket öppna svarsalternativ kan uppvisa flera gemensamma drag med en semi-strukturerad/strukturerad intervju</a:t>
            </a:r>
          </a:p>
          <a:p>
            <a:endParaRPr lang="sv-SE" sz="1600" dirty="0"/>
          </a:p>
          <a:p>
            <a:endParaRPr lang="sv-SE" sz="1600" dirty="0"/>
          </a:p>
          <a:p>
            <a:pPr algn="ctr"/>
            <a:r>
              <a:rPr lang="sv-SE" sz="2000" b="1" dirty="0">
                <a:solidFill>
                  <a:srgbClr val="C00000"/>
                </a:solidFill>
              </a:rPr>
              <a:t>Men varför talar vi då om intervju som en kvalitativ metod och enkät som en kvantitativ metod?</a:t>
            </a:r>
          </a:p>
          <a:p>
            <a:endParaRPr lang="sv-SE" sz="1600" dirty="0"/>
          </a:p>
        </p:txBody>
      </p:sp>
    </p:spTree>
    <p:extLst>
      <p:ext uri="{BB962C8B-B14F-4D97-AF65-F5344CB8AC3E}">
        <p14:creationId xmlns:p14="http://schemas.microsoft.com/office/powerpoint/2010/main" val="123956584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984000" y="-7345"/>
            <a:ext cx="2160000" cy="7478970"/>
          </a:xfrm>
          <a:prstGeom prst="rect">
            <a:avLst/>
          </a:prstGeom>
          <a:solidFill>
            <a:schemeClr val="bg2"/>
          </a:solidFill>
          <a:ln>
            <a:noFill/>
          </a:ln>
        </p:spPr>
        <p:txBody>
          <a:bodyPr wrap="square" rtlCol="0">
            <a:spAutoFit/>
          </a:bodyPr>
          <a:lstStyle/>
          <a:p>
            <a:endParaRPr lang="sv-SE" sz="1600" dirty="0">
              <a:latin typeface="Bodoni MT" panose="02070603080606020203" pitchFamily="18" charset="0"/>
            </a:endParaRPr>
          </a:p>
          <a:p>
            <a:r>
              <a:rPr lang="sv-SE" sz="1600" dirty="0">
                <a:latin typeface="Bodoni MT" panose="02070603080606020203" pitchFamily="18" charset="0"/>
              </a:rPr>
              <a:t>Det första ni skall göra är att upprätta en enkel databas över era frågor och svar. Strukturera den logiskt, helst så att någon annan kan ta över era data efteråt. Excel duger utmärkt för detta.</a:t>
            </a:r>
          </a:p>
          <a:p>
            <a:endParaRPr lang="sv-SE" sz="1600" dirty="0">
              <a:latin typeface="Bodoni MT" panose="02070603080606020203" pitchFamily="18" charset="0"/>
            </a:endParaRPr>
          </a:p>
          <a:p>
            <a:r>
              <a:rPr lang="sv-SE" sz="1600" dirty="0">
                <a:latin typeface="Bodoni MT" panose="02070603080606020203" pitchFamily="18" charset="0"/>
              </a:rPr>
              <a:t>Låt rådata vara på en egen flik. På det sättet kan ni skicka data t.ex. till samarbetspartners som kanske vill göra egna tolkningar av ert material. Gör grafer och resultatanalyser på separata flikar. Dokumentera era analyser systematiskt och var mycket noggranna med att tydliggöra hur ni bearbetat rådata.</a:t>
            </a:r>
          </a:p>
          <a:p>
            <a:endParaRPr lang="sv-SE" sz="1600" dirty="0">
              <a:latin typeface="Bodoni MT" panose="02070603080606020203" pitchFamily="18" charset="0"/>
            </a:endParaRPr>
          </a:p>
          <a:p>
            <a:endParaRPr lang="sv-SE" sz="1600" dirty="0">
              <a:latin typeface="Bodoni MT" panose="02070603080606020203" pitchFamily="18" charset="0"/>
            </a:endParaRPr>
          </a:p>
        </p:txBody>
      </p:sp>
      <p:sp>
        <p:nvSpPr>
          <p:cNvPr id="6" name="Rectangle 5"/>
          <p:cNvSpPr/>
          <p:nvPr/>
        </p:nvSpPr>
        <p:spPr>
          <a:xfrm>
            <a:off x="0" y="-7345"/>
            <a:ext cx="6984000" cy="6865345"/>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5" name="TextBox 4"/>
          <p:cNvSpPr txBox="1"/>
          <p:nvPr/>
        </p:nvSpPr>
        <p:spPr>
          <a:xfrm>
            <a:off x="389073" y="404664"/>
            <a:ext cx="6120680" cy="461665"/>
          </a:xfrm>
          <a:prstGeom prst="rect">
            <a:avLst/>
          </a:prstGeom>
          <a:noFill/>
        </p:spPr>
        <p:txBody>
          <a:bodyPr wrap="square" rtlCol="0">
            <a:spAutoFit/>
          </a:bodyPr>
          <a:lstStyle/>
          <a:p>
            <a:r>
              <a:rPr lang="sv-SE" sz="2400" dirty="0">
                <a:latin typeface="+mj-lt"/>
              </a:rPr>
              <a:t>Databas (1)</a:t>
            </a:r>
          </a:p>
        </p:txBody>
      </p:sp>
      <p:sp>
        <p:nvSpPr>
          <p:cNvPr id="7" name="TextBox 6"/>
          <p:cNvSpPr txBox="1"/>
          <p:nvPr/>
        </p:nvSpPr>
        <p:spPr>
          <a:xfrm>
            <a:off x="533089" y="980728"/>
            <a:ext cx="5832648" cy="5632311"/>
          </a:xfrm>
          <a:prstGeom prst="rect">
            <a:avLst/>
          </a:prstGeom>
          <a:solidFill>
            <a:schemeClr val="bg1"/>
          </a:solidFill>
        </p:spPr>
        <p:txBody>
          <a:bodyPr wrap="square" rtlCol="0">
            <a:spAutoFit/>
          </a:bodyPr>
          <a:lstStyle/>
          <a:p>
            <a:r>
              <a:rPr lang="sv-SE" sz="3200" dirty="0"/>
              <a:t>Upprätta en enkel databas över era frågor och svar</a:t>
            </a:r>
          </a:p>
          <a:p>
            <a:endParaRPr lang="sv-SE" sz="1600" dirty="0"/>
          </a:p>
          <a:p>
            <a:pPr marL="342900" indent="-342900">
              <a:buFont typeface="Arial" panose="020B0604020202020204" pitchFamily="34" charset="0"/>
              <a:buChar char="•"/>
            </a:pPr>
            <a:r>
              <a:rPr lang="sv-SE" sz="2400" dirty="0"/>
              <a:t>Använd gärna Excel</a:t>
            </a:r>
          </a:p>
          <a:p>
            <a:pPr marL="342900" indent="-342900">
              <a:buFont typeface="Arial" panose="020B0604020202020204" pitchFamily="34" charset="0"/>
              <a:buChar char="•"/>
            </a:pPr>
            <a:r>
              <a:rPr lang="sv-SE" sz="2400" dirty="0"/>
              <a:t>Logisk struktur</a:t>
            </a:r>
          </a:p>
          <a:p>
            <a:pPr marL="342900" indent="-342900">
              <a:buFont typeface="Arial" panose="020B0604020202020204" pitchFamily="34" charset="0"/>
              <a:buChar char="•"/>
            </a:pPr>
            <a:r>
              <a:rPr lang="sv-SE" sz="2400" dirty="0"/>
              <a:t>Använd fliksystemet</a:t>
            </a:r>
          </a:p>
          <a:p>
            <a:pPr marL="342900" indent="-342900">
              <a:buFont typeface="Arial" panose="020B0604020202020204" pitchFamily="34" charset="0"/>
              <a:buChar char="•"/>
            </a:pPr>
            <a:r>
              <a:rPr lang="sv-SE" sz="2400" dirty="0"/>
              <a:t>Blanda inte rådata, resultatanalyser och resultatpresentationer</a:t>
            </a:r>
          </a:p>
          <a:p>
            <a:pPr marL="342900" indent="-342900">
              <a:buFont typeface="Arial" panose="020B0604020202020204" pitchFamily="34" charset="0"/>
              <a:buChar char="•"/>
            </a:pPr>
            <a:endParaRPr lang="sv-SE" sz="2400" dirty="0"/>
          </a:p>
          <a:p>
            <a:pPr marL="342900" indent="-342900">
              <a:buFont typeface="Arial" panose="020B0604020202020204" pitchFamily="34" charset="0"/>
              <a:buChar char="•"/>
            </a:pPr>
            <a:endParaRPr lang="sv-SE" sz="2400" dirty="0"/>
          </a:p>
          <a:p>
            <a:pPr marL="342900" indent="-342900">
              <a:buFont typeface="Arial" panose="020B0604020202020204" pitchFamily="34" charset="0"/>
              <a:buChar char="•"/>
            </a:pPr>
            <a:endParaRPr lang="sv-SE" sz="2400" dirty="0"/>
          </a:p>
          <a:p>
            <a:pPr marL="342900" indent="-342900">
              <a:buFont typeface="Arial" panose="020B0604020202020204" pitchFamily="34" charset="0"/>
              <a:buChar char="•"/>
            </a:pPr>
            <a:endParaRPr lang="sv-SE" sz="2400" dirty="0"/>
          </a:p>
          <a:p>
            <a:endParaRPr lang="sv-SE" sz="1600" dirty="0"/>
          </a:p>
          <a:p>
            <a:endParaRPr lang="sv-SE" sz="1600" dirty="0"/>
          </a:p>
          <a:p>
            <a:endParaRPr lang="sv-SE" sz="1600" dirty="0"/>
          </a:p>
          <a:p>
            <a:endParaRPr lang="sv-SE" sz="1600" dirty="0"/>
          </a:p>
        </p:txBody>
      </p:sp>
    </p:spTree>
    <p:extLst>
      <p:ext uri="{BB962C8B-B14F-4D97-AF65-F5344CB8AC3E}">
        <p14:creationId xmlns:p14="http://schemas.microsoft.com/office/powerpoint/2010/main" val="79031622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984000" y="-7345"/>
            <a:ext cx="2160000" cy="6986528"/>
          </a:xfrm>
          <a:prstGeom prst="rect">
            <a:avLst/>
          </a:prstGeom>
          <a:solidFill>
            <a:schemeClr val="bg2"/>
          </a:solidFill>
          <a:ln>
            <a:noFill/>
          </a:ln>
        </p:spPr>
        <p:txBody>
          <a:bodyPr wrap="square" rtlCol="0">
            <a:spAutoFit/>
          </a:bodyPr>
          <a:lstStyle/>
          <a:p>
            <a:r>
              <a:rPr lang="sv-SE" sz="1600" dirty="0">
                <a:latin typeface="Bodoni MT" panose="02070603080606020203" pitchFamily="18" charset="0"/>
              </a:rPr>
              <a:t>Ni är skyldiga att kunna visa upp rådata om någon frågar efter det. Detta gäller examensarbeten och all forskning. Spårbarhet är en del av validiteten och reliabiliteten hos data.</a:t>
            </a:r>
          </a:p>
          <a:p>
            <a:endParaRPr lang="sv-SE" sz="1600" dirty="0">
              <a:latin typeface="Bodoni MT" panose="02070603080606020203" pitchFamily="18" charset="0"/>
            </a:endParaRPr>
          </a:p>
          <a:p>
            <a:r>
              <a:rPr lang="sv-SE" sz="1600" dirty="0">
                <a:latin typeface="Bodoni MT" panose="02070603080606020203" pitchFamily="18" charset="0"/>
              </a:rPr>
              <a:t>Svar på öppna frågor skriver ni också in i databasen. Dessa kan inte analyseras statistiskt, men måste ändå vara samlade.</a:t>
            </a:r>
          </a:p>
          <a:p>
            <a:endParaRPr lang="sv-SE" sz="1600" dirty="0">
              <a:latin typeface="Bodoni MT" panose="02070603080606020203" pitchFamily="18" charset="0"/>
            </a:endParaRPr>
          </a:p>
          <a:p>
            <a:r>
              <a:rPr lang="sv-SE" sz="1600" dirty="0">
                <a:latin typeface="Bodoni MT" panose="02070603080606020203" pitchFamily="18" charset="0"/>
              </a:rPr>
              <a:t>Spårbarhet måste finnas mellan respondent och svar. Det betyder att en matrisstruktur generellt är det bästa.</a:t>
            </a: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p:txBody>
      </p:sp>
      <p:sp>
        <p:nvSpPr>
          <p:cNvPr id="6" name="Rectangle 5"/>
          <p:cNvSpPr/>
          <p:nvPr/>
        </p:nvSpPr>
        <p:spPr>
          <a:xfrm>
            <a:off x="0" y="-7345"/>
            <a:ext cx="6984000" cy="6865345"/>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5" name="TextBox 4"/>
          <p:cNvSpPr txBox="1"/>
          <p:nvPr/>
        </p:nvSpPr>
        <p:spPr>
          <a:xfrm>
            <a:off x="389073" y="404664"/>
            <a:ext cx="6120680" cy="461665"/>
          </a:xfrm>
          <a:prstGeom prst="rect">
            <a:avLst/>
          </a:prstGeom>
          <a:noFill/>
        </p:spPr>
        <p:txBody>
          <a:bodyPr wrap="square" rtlCol="0">
            <a:spAutoFit/>
          </a:bodyPr>
          <a:lstStyle/>
          <a:p>
            <a:r>
              <a:rPr lang="sv-SE" sz="2400" dirty="0">
                <a:latin typeface="+mj-lt"/>
              </a:rPr>
              <a:t>Databas (2)</a:t>
            </a:r>
          </a:p>
        </p:txBody>
      </p:sp>
      <p:sp>
        <p:nvSpPr>
          <p:cNvPr id="7" name="TextBox 6"/>
          <p:cNvSpPr txBox="1"/>
          <p:nvPr/>
        </p:nvSpPr>
        <p:spPr>
          <a:xfrm>
            <a:off x="531183" y="980728"/>
            <a:ext cx="5832648" cy="5632311"/>
          </a:xfrm>
          <a:prstGeom prst="rect">
            <a:avLst/>
          </a:prstGeom>
          <a:solidFill>
            <a:schemeClr val="bg1"/>
          </a:solidFill>
        </p:spPr>
        <p:txBody>
          <a:bodyPr wrap="square" rtlCol="0">
            <a:spAutoFit/>
          </a:bodyPr>
          <a:lstStyle/>
          <a:p>
            <a:r>
              <a:rPr lang="sv-SE" sz="3200" dirty="0"/>
              <a:t>Varför det då?</a:t>
            </a:r>
          </a:p>
          <a:p>
            <a:endParaRPr lang="sv-SE" sz="1600" dirty="0"/>
          </a:p>
          <a:p>
            <a:pPr marL="342900" indent="-342900">
              <a:buFont typeface="Arial" panose="020B0604020202020204" pitchFamily="34" charset="0"/>
              <a:buChar char="•"/>
            </a:pPr>
            <a:r>
              <a:rPr lang="sv-SE" sz="2400" dirty="0"/>
              <a:t>Reliabilitet och validitet</a:t>
            </a:r>
          </a:p>
          <a:p>
            <a:pPr marL="342900" indent="-342900">
              <a:buFont typeface="Arial" panose="020B0604020202020204" pitchFamily="34" charset="0"/>
              <a:buChar char="•"/>
            </a:pPr>
            <a:r>
              <a:rPr lang="sv-SE" sz="2400" dirty="0"/>
              <a:t>Spårbarhet</a:t>
            </a:r>
          </a:p>
          <a:p>
            <a:pPr marL="342900" indent="-342900">
              <a:buFont typeface="Arial" panose="020B0604020202020204" pitchFamily="34" charset="0"/>
              <a:buChar char="•"/>
            </a:pPr>
            <a:r>
              <a:rPr lang="sv-SE" sz="2400" dirty="0"/>
              <a:t>Fullständighet</a:t>
            </a:r>
          </a:p>
          <a:p>
            <a:endParaRPr lang="sv-SE" sz="2400" dirty="0"/>
          </a:p>
          <a:p>
            <a:endParaRPr lang="sv-SE" sz="2400" dirty="0"/>
          </a:p>
          <a:p>
            <a:endParaRPr lang="sv-SE" sz="2400" dirty="0"/>
          </a:p>
          <a:p>
            <a:pPr algn="ctr"/>
            <a:r>
              <a:rPr lang="sv-SE" sz="3600" dirty="0"/>
              <a:t>”Du måste ha koll på datamatrisen”</a:t>
            </a:r>
          </a:p>
          <a:p>
            <a:endParaRPr lang="sv-SE" sz="1600" dirty="0"/>
          </a:p>
          <a:p>
            <a:endParaRPr lang="sv-SE" sz="1600" dirty="0"/>
          </a:p>
          <a:p>
            <a:endParaRPr lang="sv-SE" sz="1600" dirty="0"/>
          </a:p>
          <a:p>
            <a:r>
              <a:rPr lang="sv-SE" sz="1600" i="1" dirty="0">
                <a:solidFill>
                  <a:srgbClr val="C00000"/>
                </a:solidFill>
              </a:rPr>
              <a:t>Och det gäller även de av er som gör kvalitativa studier – men generellt slarvas det mer här. (Och här kan ni särskilt notera den värdeladdning som jag lagt in i min jämförelse </a:t>
            </a:r>
            <a:r>
              <a:rPr lang="sv-SE" sz="1600" i="1" dirty="0">
                <a:solidFill>
                  <a:srgbClr val="C00000"/>
                </a:solidFill>
                <a:sym typeface="Wingdings" panose="05000000000000000000" pitchFamily="2" charset="2"/>
              </a:rPr>
              <a:t>)</a:t>
            </a:r>
            <a:endParaRPr lang="sv-SE" sz="1600" i="1" dirty="0">
              <a:solidFill>
                <a:srgbClr val="C00000"/>
              </a:solidFill>
            </a:endParaRPr>
          </a:p>
        </p:txBody>
      </p:sp>
    </p:spTree>
    <p:extLst>
      <p:ext uri="{BB962C8B-B14F-4D97-AF65-F5344CB8AC3E}">
        <p14:creationId xmlns:p14="http://schemas.microsoft.com/office/powerpoint/2010/main" val="10956863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984000" y="-7345"/>
            <a:ext cx="2160000" cy="6863417"/>
          </a:xfrm>
          <a:prstGeom prst="rect">
            <a:avLst/>
          </a:prstGeom>
          <a:solidFill>
            <a:schemeClr val="bg2"/>
          </a:solidFill>
          <a:ln>
            <a:noFill/>
          </a:ln>
        </p:spPr>
        <p:txBody>
          <a:bodyPr wrap="square" rtlCol="0">
            <a:spAutoFit/>
          </a:bodyPr>
          <a:lstStyle/>
          <a:p>
            <a:endParaRPr lang="sv-SE" sz="800" dirty="0"/>
          </a:p>
          <a:p>
            <a:r>
              <a:rPr lang="sv-SE" sz="1600" b="1" dirty="0"/>
              <a:t>Metodiken</a:t>
            </a:r>
            <a:r>
              <a:rPr lang="sv-SE" sz="1600" dirty="0"/>
              <a:t> ger </a:t>
            </a:r>
            <a:r>
              <a:rPr lang="sv-SE" sz="1600" dirty="0" err="1"/>
              <a:t>helhets-bilden</a:t>
            </a:r>
            <a:r>
              <a:rPr lang="sv-SE" sz="1600" dirty="0"/>
              <a:t> där alla valda delar och hur de är relaterade till varandra ska beskrivas. </a:t>
            </a:r>
            <a:r>
              <a:rPr lang="sv-SE" sz="1600" i="1" dirty="0"/>
              <a:t>En bild är bra för överblick och sammanfattning!</a:t>
            </a:r>
          </a:p>
          <a:p>
            <a:endParaRPr lang="sv-SE" sz="1600" dirty="0"/>
          </a:p>
          <a:p>
            <a:r>
              <a:rPr lang="sv-SE" sz="1600" dirty="0"/>
              <a:t>Att bara konstatera att man exempelvis gjort en intervjustudie är inte tillräckligt. </a:t>
            </a:r>
          </a:p>
          <a:p>
            <a:endParaRPr lang="sv-SE" sz="800" b="1" i="1" dirty="0"/>
          </a:p>
          <a:p>
            <a:r>
              <a:rPr lang="sv-SE" sz="1600" b="1" i="1" dirty="0"/>
              <a:t>Hur gjorde du? </a:t>
            </a:r>
          </a:p>
          <a:p>
            <a:endParaRPr lang="sv-SE" sz="800" dirty="0"/>
          </a:p>
          <a:p>
            <a:r>
              <a:rPr lang="sv-SE" sz="1600" dirty="0"/>
              <a:t>EXEMPELVIS:</a:t>
            </a:r>
          </a:p>
          <a:p>
            <a:pPr marL="285750" indent="-285750">
              <a:buFont typeface="Arial" panose="020B0604020202020204" pitchFamily="34" charset="0"/>
              <a:buChar char="•"/>
            </a:pPr>
            <a:r>
              <a:rPr lang="sv-SE" sz="1600" dirty="0"/>
              <a:t>Vilka intervjuade du </a:t>
            </a:r>
            <a:r>
              <a:rPr lang="sv-SE" sz="1600" b="1" dirty="0"/>
              <a:t>&amp; varför</a:t>
            </a:r>
            <a:r>
              <a:rPr lang="sv-SE" sz="1600" dirty="0"/>
              <a:t>? </a:t>
            </a:r>
          </a:p>
          <a:p>
            <a:pPr marL="285750" indent="-285750">
              <a:buFont typeface="Arial" panose="020B0604020202020204" pitchFamily="34" charset="0"/>
              <a:buChar char="•"/>
            </a:pPr>
            <a:r>
              <a:rPr lang="sv-SE" sz="1600" dirty="0"/>
              <a:t>Hur genomförde du intervjuerna </a:t>
            </a:r>
            <a:r>
              <a:rPr lang="sv-SE" sz="1600" b="1" i="1" dirty="0"/>
              <a:t>&amp; varför</a:t>
            </a:r>
            <a:r>
              <a:rPr lang="sv-SE" sz="1600" dirty="0"/>
              <a:t>? </a:t>
            </a:r>
          </a:p>
          <a:p>
            <a:endParaRPr lang="sv-SE" sz="1600" b="1" dirty="0">
              <a:solidFill>
                <a:srgbClr val="FF0000"/>
              </a:solidFill>
            </a:endParaRPr>
          </a:p>
          <a:p>
            <a:r>
              <a:rPr lang="sv-SE" sz="1600" b="1" dirty="0">
                <a:solidFill>
                  <a:srgbClr val="FF0000"/>
                </a:solidFill>
              </a:rPr>
              <a:t>Och (!!!) hur analyserar du och drar slutsatser?</a:t>
            </a:r>
          </a:p>
          <a:p>
            <a:endParaRPr lang="sv-SE" sz="800" b="1" dirty="0">
              <a:solidFill>
                <a:srgbClr val="FF0000"/>
              </a:solidFill>
            </a:endParaRPr>
          </a:p>
          <a:p>
            <a:endParaRPr lang="sv-SE" sz="800" b="1" dirty="0">
              <a:solidFill>
                <a:srgbClr val="FF0000"/>
              </a:solidFill>
            </a:endParaRPr>
          </a:p>
          <a:p>
            <a:endParaRPr lang="sv-SE" sz="800" b="1" dirty="0">
              <a:solidFill>
                <a:srgbClr val="FF0000"/>
              </a:solidFill>
            </a:endParaRPr>
          </a:p>
          <a:p>
            <a:endParaRPr lang="sv-SE" sz="800" b="1" dirty="0">
              <a:solidFill>
                <a:srgbClr val="FF0000"/>
              </a:solidFill>
            </a:endParaRPr>
          </a:p>
          <a:p>
            <a:endParaRPr lang="sv-SE" sz="800" b="1" dirty="0">
              <a:solidFill>
                <a:srgbClr val="FF0000"/>
              </a:solidFill>
            </a:endParaRPr>
          </a:p>
          <a:p>
            <a:endParaRPr lang="sv-SE" sz="800" b="1" dirty="0">
              <a:solidFill>
                <a:srgbClr val="FF0000"/>
              </a:solidFill>
            </a:endParaRPr>
          </a:p>
          <a:p>
            <a:endParaRPr lang="sv-SE" sz="800" b="1" dirty="0">
              <a:solidFill>
                <a:srgbClr val="FF0000"/>
              </a:solidFill>
            </a:endParaRPr>
          </a:p>
          <a:p>
            <a:endParaRPr lang="sv-SE" sz="800" dirty="0"/>
          </a:p>
        </p:txBody>
      </p:sp>
      <p:sp>
        <p:nvSpPr>
          <p:cNvPr id="6" name="Rectangle 5"/>
          <p:cNvSpPr/>
          <p:nvPr/>
        </p:nvSpPr>
        <p:spPr>
          <a:xfrm>
            <a:off x="0" y="-7345"/>
            <a:ext cx="6984000" cy="6865345"/>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5" name="TextBox 4"/>
          <p:cNvSpPr txBox="1"/>
          <p:nvPr/>
        </p:nvSpPr>
        <p:spPr>
          <a:xfrm>
            <a:off x="389073" y="404664"/>
            <a:ext cx="6120680" cy="461665"/>
          </a:xfrm>
          <a:prstGeom prst="rect">
            <a:avLst/>
          </a:prstGeom>
          <a:noFill/>
        </p:spPr>
        <p:txBody>
          <a:bodyPr wrap="square" rtlCol="0">
            <a:spAutoFit/>
          </a:bodyPr>
          <a:lstStyle/>
          <a:p>
            <a:r>
              <a:rPr lang="sv-SE" sz="2400" dirty="0">
                <a:latin typeface="+mj-lt"/>
              </a:rPr>
              <a:t>Metodmedvetenhet</a:t>
            </a:r>
          </a:p>
        </p:txBody>
      </p:sp>
      <p:sp>
        <p:nvSpPr>
          <p:cNvPr id="7" name="TextBox 6"/>
          <p:cNvSpPr txBox="1"/>
          <p:nvPr/>
        </p:nvSpPr>
        <p:spPr>
          <a:xfrm>
            <a:off x="389072" y="1118349"/>
            <a:ext cx="6055135" cy="5632311"/>
          </a:xfrm>
          <a:prstGeom prst="rect">
            <a:avLst/>
          </a:prstGeom>
          <a:solidFill>
            <a:schemeClr val="bg1"/>
          </a:solidFill>
        </p:spPr>
        <p:txBody>
          <a:bodyPr wrap="square" rtlCol="0">
            <a:spAutoFit/>
          </a:bodyPr>
          <a:lstStyle/>
          <a:p>
            <a:endParaRPr lang="sv-SE" dirty="0"/>
          </a:p>
          <a:p>
            <a:endParaRPr lang="sv-SE" dirty="0"/>
          </a:p>
          <a:p>
            <a:endParaRPr lang="sv-SE" dirty="0"/>
          </a:p>
          <a:p>
            <a:r>
              <a:rPr lang="sv-SE" u="sng" dirty="0"/>
              <a:t>METODIK</a:t>
            </a:r>
            <a:r>
              <a:rPr lang="sv-SE" dirty="0"/>
              <a:t> = Den övergripande uppläggningen/designen där metoderna + relationen dem emellan beskrivs</a:t>
            </a:r>
          </a:p>
          <a:p>
            <a:endParaRPr lang="sv-SE" dirty="0"/>
          </a:p>
          <a:p>
            <a:endParaRPr lang="sv-SE" dirty="0"/>
          </a:p>
          <a:p>
            <a:r>
              <a:rPr lang="sv-SE" u="sng" dirty="0"/>
              <a:t>METODER</a:t>
            </a:r>
            <a:r>
              <a:rPr lang="sv-SE" dirty="0"/>
              <a:t> = Enskilda tillvägagångssätt för </a:t>
            </a:r>
            <a:r>
              <a:rPr lang="sv-SE" b="1" dirty="0"/>
              <a:t>empiri/datainsamling</a:t>
            </a:r>
            <a:r>
              <a:rPr lang="sv-SE" dirty="0"/>
              <a:t> (”enkät”, ”intervju”, ”experiment”,…) och </a:t>
            </a:r>
            <a:r>
              <a:rPr lang="sv-SE" b="1" dirty="0"/>
              <a:t>analys</a:t>
            </a:r>
            <a:r>
              <a:rPr lang="sv-SE" dirty="0"/>
              <a:t> </a:t>
            </a:r>
            <a:r>
              <a:rPr lang="sv-SE" b="1" dirty="0"/>
              <a:t>(</a:t>
            </a:r>
            <a:r>
              <a:rPr lang="sv-SE" b="1" dirty="0">
                <a:solidFill>
                  <a:srgbClr val="FF0000"/>
                </a:solidFill>
              </a:rPr>
              <a:t>”analysmodell”</a:t>
            </a:r>
            <a:r>
              <a:rPr lang="sv-SE" b="1" dirty="0"/>
              <a:t>)</a:t>
            </a:r>
          </a:p>
          <a:p>
            <a:endParaRPr lang="sv-SE" u="sng" dirty="0"/>
          </a:p>
          <a:p>
            <a:endParaRPr lang="sv-SE" u="sng" dirty="0"/>
          </a:p>
          <a:p>
            <a:r>
              <a:rPr lang="sv-SE" u="sng" dirty="0"/>
              <a:t>PRAKTISKT TILLVÄGAGÅNGSSÄTT </a:t>
            </a:r>
            <a:r>
              <a:rPr lang="sv-SE" dirty="0"/>
              <a:t>= Hur du faktiskt gjorde, exv. hur du valde dina respondenter, hur du formulerade dina frågor och vad respondenterna hade att förhålla sig till,…etc.</a:t>
            </a:r>
          </a:p>
          <a:p>
            <a:endParaRPr lang="sv-SE" dirty="0"/>
          </a:p>
          <a:p>
            <a:endParaRPr lang="sv-SE" dirty="0"/>
          </a:p>
          <a:p>
            <a:endParaRPr lang="sv-SE" dirty="0"/>
          </a:p>
          <a:p>
            <a:endParaRPr lang="sv-SE" dirty="0"/>
          </a:p>
          <a:p>
            <a:endParaRPr lang="sv-SE" dirty="0"/>
          </a:p>
        </p:txBody>
      </p:sp>
      <p:sp>
        <p:nvSpPr>
          <p:cNvPr id="2" name="Right Brace 1"/>
          <p:cNvSpPr/>
          <p:nvPr/>
        </p:nvSpPr>
        <p:spPr>
          <a:xfrm>
            <a:off x="6660232" y="3573016"/>
            <a:ext cx="216024" cy="2664296"/>
          </a:xfrm>
          <a:prstGeom prst="rightBrace">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Tree>
    <p:extLst>
      <p:ext uri="{BB962C8B-B14F-4D97-AF65-F5344CB8AC3E}">
        <p14:creationId xmlns:p14="http://schemas.microsoft.com/office/powerpoint/2010/main" val="409855925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984000" y="-7345"/>
            <a:ext cx="2160000" cy="7048083"/>
          </a:xfrm>
          <a:prstGeom prst="rect">
            <a:avLst/>
          </a:prstGeom>
          <a:solidFill>
            <a:schemeClr val="bg2"/>
          </a:solidFill>
          <a:ln>
            <a:noFill/>
          </a:ln>
        </p:spPr>
        <p:txBody>
          <a:bodyPr wrap="square" rtlCol="0">
            <a:spAutoFit/>
          </a:bodyPr>
          <a:lstStyle/>
          <a:p>
            <a:r>
              <a:rPr lang="sv-SE" sz="1600" dirty="0">
                <a:latin typeface="Bodoni MT" panose="02070603080606020203" pitchFamily="18" charset="0"/>
              </a:rPr>
              <a:t>Rutinerade forskare genomskådar resultat-redovisningen redan när enkäten utformas. Försök härma dem – vet ni med er att ni har ett litet urval </a:t>
            </a:r>
            <a:r>
              <a:rPr lang="sv-SE" sz="1600" dirty="0" err="1">
                <a:latin typeface="Bodoni MT" panose="02070603080606020203" pitchFamily="18" charset="0"/>
              </a:rPr>
              <a:t>respon-denter</a:t>
            </a:r>
            <a:r>
              <a:rPr lang="sv-SE" sz="1600" dirty="0">
                <a:latin typeface="Bodoni MT" panose="02070603080606020203" pitchFamily="18" charset="0"/>
              </a:rPr>
              <a:t>, förbered inte en redovisning i procent-satser.</a:t>
            </a:r>
          </a:p>
          <a:p>
            <a:endParaRPr lang="sv-SE" sz="1600" dirty="0">
              <a:latin typeface="Bodoni MT" panose="02070603080606020203" pitchFamily="18" charset="0"/>
            </a:endParaRPr>
          </a:p>
          <a:p>
            <a:r>
              <a:rPr lang="sv-SE" sz="1600" dirty="0">
                <a:latin typeface="Bodoni MT" panose="02070603080606020203" pitchFamily="18" charset="0"/>
              </a:rPr>
              <a:t>Om ni jämför grupper mellan varandra: var noga. Skriv inte ”alla företag som bygger vägar” utan ”alla vägbyggare som ingick i enkäten”. Ni måste komma ihåg att ni kan inte dra slutsatser utanför er referensram.</a:t>
            </a:r>
          </a:p>
          <a:p>
            <a:endParaRPr lang="sv-SE" sz="1600" dirty="0">
              <a:latin typeface="Bodoni MT" panose="02070603080606020203" pitchFamily="18" charset="0"/>
            </a:endParaRPr>
          </a:p>
          <a:p>
            <a:r>
              <a:rPr lang="sv-SE" sz="1400" i="1" dirty="0">
                <a:latin typeface="Bodoni MT" panose="02070603080606020203" pitchFamily="18" charset="0"/>
              </a:rPr>
              <a:t>Exjobb: Alexander Karlsson (2013) Kund-relationen mellan byggherre och entreprenör under garantitiden vid flerbostadsbyggande</a:t>
            </a:r>
          </a:p>
          <a:p>
            <a:endParaRPr lang="sv-SE" sz="1600" dirty="0">
              <a:latin typeface="Bodoni MT" panose="02070603080606020203" pitchFamily="18" charset="0"/>
            </a:endParaRPr>
          </a:p>
        </p:txBody>
      </p:sp>
      <p:sp>
        <p:nvSpPr>
          <p:cNvPr id="6" name="Rectangle 5"/>
          <p:cNvSpPr/>
          <p:nvPr/>
        </p:nvSpPr>
        <p:spPr>
          <a:xfrm>
            <a:off x="0" y="-7345"/>
            <a:ext cx="6984000" cy="6865345"/>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5" name="TextBox 4"/>
          <p:cNvSpPr txBox="1"/>
          <p:nvPr/>
        </p:nvSpPr>
        <p:spPr>
          <a:xfrm>
            <a:off x="389073" y="404664"/>
            <a:ext cx="6120680" cy="461665"/>
          </a:xfrm>
          <a:prstGeom prst="rect">
            <a:avLst/>
          </a:prstGeom>
          <a:noFill/>
        </p:spPr>
        <p:txBody>
          <a:bodyPr wrap="square" rtlCol="0">
            <a:spAutoFit/>
          </a:bodyPr>
          <a:lstStyle/>
          <a:p>
            <a:r>
              <a:rPr lang="sv-SE" sz="2400" dirty="0">
                <a:latin typeface="+mj-lt"/>
              </a:rPr>
              <a:t>Resultatredovisning</a:t>
            </a:r>
          </a:p>
        </p:txBody>
      </p:sp>
      <p:sp>
        <p:nvSpPr>
          <p:cNvPr id="7" name="TextBox 6"/>
          <p:cNvSpPr txBox="1"/>
          <p:nvPr/>
        </p:nvSpPr>
        <p:spPr>
          <a:xfrm>
            <a:off x="533089" y="980728"/>
            <a:ext cx="5832648" cy="5601533"/>
          </a:xfrm>
          <a:prstGeom prst="rect">
            <a:avLst/>
          </a:prstGeom>
          <a:solidFill>
            <a:schemeClr val="bg1"/>
          </a:solidFill>
        </p:spPr>
        <p:txBody>
          <a:bodyPr wrap="square" rtlCol="0">
            <a:spAutoFit/>
          </a:bodyPr>
          <a:lstStyle/>
          <a:p>
            <a:r>
              <a:rPr lang="sv-SE" sz="1600" dirty="0"/>
              <a:t>Enkäter bygger ofta på att många människor svarat på samma frågor. Här är några saker som ni bör tänka på vid redovisning av resultaten:</a:t>
            </a:r>
          </a:p>
          <a:p>
            <a:endParaRPr lang="sv-SE" sz="1600" dirty="0"/>
          </a:p>
          <a:p>
            <a:pPr marL="342900" indent="-342900">
              <a:buAutoNum type="arabicPeriod"/>
            </a:pPr>
            <a:r>
              <a:rPr lang="sv-SE" sz="1600" dirty="0"/>
              <a:t>Hur många respondenter har vi? Om dessa är få (5-30 </a:t>
            </a:r>
            <a:r>
              <a:rPr lang="sv-SE" sz="1600" dirty="0" err="1"/>
              <a:t>st</a:t>
            </a:r>
            <a:r>
              <a:rPr lang="sv-SE" sz="1600" dirty="0"/>
              <a:t>) så är det INTE lämpligt att använda procent som enhet. Använd istället antalet som svarat.</a:t>
            </a:r>
          </a:p>
          <a:p>
            <a:pPr marL="342900" indent="-342900">
              <a:buAutoNum type="arabicPeriod"/>
            </a:pPr>
            <a:r>
              <a:rPr lang="sv-SE" sz="1600" dirty="0"/>
              <a:t>Redovisa alltid hur många respondenter ni skickat enkäten till och hur många av dessa som svarat. Berätta också om ni fått in ofullständiga svar och hur dessa hanterats (plockats bort, använts endast för vissa frågor etc.)</a:t>
            </a:r>
          </a:p>
          <a:p>
            <a:pPr marL="342900" indent="-342900">
              <a:buAutoNum type="arabicPeriod"/>
            </a:pPr>
            <a:r>
              <a:rPr lang="sv-SE" sz="1600" dirty="0"/>
              <a:t>Ingen siffra som ni beräknar kan vara mer exakt än den noggrannhet ni stoppar in. Ni kan alltså inte ha 56.21% positiva svar på en enkät med 75 personer som svarat (</a:t>
            </a:r>
            <a:r>
              <a:rPr lang="sv-SE" sz="1600" dirty="0">
                <a:solidFill>
                  <a:srgbClr val="C00000"/>
                </a:solidFill>
              </a:rPr>
              <a:t>värdesiffror!</a:t>
            </a:r>
            <a:r>
              <a:rPr lang="sv-SE" sz="1600" dirty="0"/>
              <a:t>). Har ni glidande skalor som ni ber respondenter att kryssa på – kom ihåg att mätnoggrannheten med er egen linjal gör att exaktheten försämras.</a:t>
            </a:r>
          </a:p>
          <a:p>
            <a:pPr marL="342900" indent="-342900">
              <a:buAutoNum type="arabicPeriod"/>
            </a:pPr>
            <a:r>
              <a:rPr lang="sv-SE" sz="1600" dirty="0"/>
              <a:t>Om ni pratar om förändringar – se till att skilja på procent och procentenheter. Om 56% kvinnor svarat ja och 44% män så är det alltså INTE 8% fler kvinnor som är positiva. Utan andelen kvinnor som är positiva är 8 procentenheter högre än andelen positiva män.</a:t>
            </a:r>
          </a:p>
        </p:txBody>
      </p:sp>
    </p:spTree>
    <p:extLst>
      <p:ext uri="{BB962C8B-B14F-4D97-AF65-F5344CB8AC3E}">
        <p14:creationId xmlns:p14="http://schemas.microsoft.com/office/powerpoint/2010/main" val="164113944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984000" y="-7345"/>
            <a:ext cx="2160000" cy="6986528"/>
          </a:xfrm>
          <a:prstGeom prst="rect">
            <a:avLst/>
          </a:prstGeom>
          <a:solidFill>
            <a:schemeClr val="bg2"/>
          </a:solidFill>
          <a:ln>
            <a:noFill/>
          </a:ln>
        </p:spPr>
        <p:txBody>
          <a:bodyPr wrap="square" rtlCol="0">
            <a:spAutoFit/>
          </a:bodyPr>
          <a:lstStyle/>
          <a:p>
            <a:r>
              <a:rPr lang="sv-SE" sz="1600" dirty="0">
                <a:latin typeface="Bodoni MT" panose="02070603080606020203" pitchFamily="18" charset="0"/>
              </a:rPr>
              <a:t>Det finns två saker som kopieras ur rapporter:</a:t>
            </a:r>
          </a:p>
          <a:p>
            <a:endParaRPr lang="sv-SE" sz="1600" dirty="0">
              <a:latin typeface="Bodoni MT" panose="02070603080606020203" pitchFamily="18" charset="0"/>
            </a:endParaRPr>
          </a:p>
          <a:p>
            <a:pPr marL="342900" indent="-342900">
              <a:buAutoNum type="arabicPeriod"/>
            </a:pPr>
            <a:r>
              <a:rPr lang="sv-SE" sz="1600" dirty="0">
                <a:latin typeface="Bodoni MT" panose="02070603080606020203" pitchFamily="18" charset="0"/>
              </a:rPr>
              <a:t>Bra bilder</a:t>
            </a:r>
          </a:p>
          <a:p>
            <a:pPr marL="342900" indent="-342900">
              <a:buAutoNum type="arabicPeriod"/>
            </a:pPr>
            <a:r>
              <a:rPr lang="sv-SE" sz="1600" dirty="0">
                <a:latin typeface="Bodoni MT" panose="02070603080606020203" pitchFamily="18" charset="0"/>
              </a:rPr>
              <a:t>Bra punktlistor ur slutsatser</a:t>
            </a: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p:txBody>
      </p:sp>
      <p:sp>
        <p:nvSpPr>
          <p:cNvPr id="6" name="Rectangle 5"/>
          <p:cNvSpPr/>
          <p:nvPr/>
        </p:nvSpPr>
        <p:spPr>
          <a:xfrm>
            <a:off x="0" y="-7345"/>
            <a:ext cx="6984000" cy="6865345"/>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5" name="TextBox 4"/>
          <p:cNvSpPr txBox="1"/>
          <p:nvPr/>
        </p:nvSpPr>
        <p:spPr>
          <a:xfrm>
            <a:off x="389073" y="404664"/>
            <a:ext cx="6120680" cy="461665"/>
          </a:xfrm>
          <a:prstGeom prst="rect">
            <a:avLst/>
          </a:prstGeom>
          <a:noFill/>
        </p:spPr>
        <p:txBody>
          <a:bodyPr wrap="square" rtlCol="0">
            <a:spAutoFit/>
          </a:bodyPr>
          <a:lstStyle/>
          <a:p>
            <a:r>
              <a:rPr lang="sv-SE" sz="2400" dirty="0">
                <a:latin typeface="+mj-lt"/>
              </a:rPr>
              <a:t>Grafer</a:t>
            </a:r>
          </a:p>
        </p:txBody>
      </p:sp>
      <p:sp>
        <p:nvSpPr>
          <p:cNvPr id="7" name="TextBox 6"/>
          <p:cNvSpPr txBox="1"/>
          <p:nvPr/>
        </p:nvSpPr>
        <p:spPr>
          <a:xfrm>
            <a:off x="533089" y="836712"/>
            <a:ext cx="5832648" cy="5755422"/>
          </a:xfrm>
          <a:prstGeom prst="rect">
            <a:avLst/>
          </a:prstGeom>
          <a:solidFill>
            <a:schemeClr val="bg1"/>
          </a:solidFill>
        </p:spPr>
        <p:txBody>
          <a:bodyPr wrap="square" rtlCol="0">
            <a:spAutoFit/>
          </a:bodyPr>
          <a:lstStyle/>
          <a:p>
            <a:r>
              <a:rPr lang="sv-SE" sz="1600" dirty="0"/>
              <a:t>Gör grafer och diagram som lätt kan kopieras i svartvitt och har skala på både x- och y-axlarna.</a:t>
            </a:r>
          </a:p>
          <a:p>
            <a:endParaRPr lang="sv-SE" sz="1600" dirty="0"/>
          </a:p>
          <a:p>
            <a:endParaRPr lang="sv-SE" sz="1600" dirty="0"/>
          </a:p>
          <a:p>
            <a:endParaRPr lang="sv-SE" sz="1600" dirty="0"/>
          </a:p>
          <a:p>
            <a:endParaRPr lang="sv-SE" sz="1600" dirty="0"/>
          </a:p>
          <a:p>
            <a:endParaRPr lang="sv-SE" sz="1600" dirty="0"/>
          </a:p>
          <a:p>
            <a:endParaRPr lang="sv-SE" sz="1600" dirty="0"/>
          </a:p>
          <a:p>
            <a:endParaRPr lang="sv-SE" sz="1600" dirty="0"/>
          </a:p>
          <a:p>
            <a:endParaRPr lang="sv-SE" sz="1600" dirty="0"/>
          </a:p>
          <a:p>
            <a:endParaRPr lang="sv-SE" sz="1600" dirty="0"/>
          </a:p>
          <a:p>
            <a:r>
              <a:rPr lang="sv-SE" sz="1600" dirty="0"/>
              <a:t>Kom ihåg att ni ska ha en figurtext till diagrammet. Ni kan alltså ta bort diagrammets titel (Excel gör en sådan automatiskt). Är diagrammet brett så kan det vara lämpligt att skriva ovanför staplarna andel eller antal.</a:t>
            </a:r>
          </a:p>
          <a:p>
            <a:endParaRPr lang="sv-SE" sz="1600" dirty="0"/>
          </a:p>
          <a:p>
            <a:r>
              <a:rPr lang="sv-SE" sz="1600" dirty="0"/>
              <a:t>Kom också ihåg att Excel kan inte skapa histogram! För att göra ett sådant måste ni arrangera om data i egna kluster alt. använda annan programvara.</a:t>
            </a:r>
          </a:p>
          <a:p>
            <a:endParaRPr lang="sv-SE" sz="1600" dirty="0"/>
          </a:p>
          <a:p>
            <a:r>
              <a:rPr lang="sv-SE" sz="1600" dirty="0"/>
              <a:t>Gör bakgrunden på diagrammet vit och se till att lägga in </a:t>
            </a:r>
            <a:r>
              <a:rPr lang="sv-SE" sz="1600" dirty="0" err="1"/>
              <a:t>horison-tella</a:t>
            </a:r>
            <a:r>
              <a:rPr lang="sv-SE" sz="1600" dirty="0"/>
              <a:t> linjer för att underlätta avläsning på y-axeln. Om det är en graf, lägg in ett rutnät för att underlätta avläsning av både x och y.</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568" y="1628800"/>
            <a:ext cx="2667000" cy="1676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19872" y="1556792"/>
            <a:ext cx="2609850" cy="1752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1074715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984000" y="-7345"/>
            <a:ext cx="2160000" cy="6986528"/>
          </a:xfrm>
          <a:prstGeom prst="rect">
            <a:avLst/>
          </a:prstGeom>
          <a:solidFill>
            <a:schemeClr val="bg2"/>
          </a:solidFill>
          <a:ln>
            <a:noFill/>
          </a:ln>
        </p:spPr>
        <p:txBody>
          <a:bodyPr wrap="square" rtlCol="0">
            <a:spAutoFit/>
          </a:bodyPr>
          <a:lstStyle/>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p:txBody>
      </p:sp>
      <p:sp>
        <p:nvSpPr>
          <p:cNvPr id="6" name="Rectangle 5"/>
          <p:cNvSpPr/>
          <p:nvPr/>
        </p:nvSpPr>
        <p:spPr>
          <a:xfrm>
            <a:off x="0" y="-7345"/>
            <a:ext cx="6984000" cy="6865345"/>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5" name="TextBox 4"/>
          <p:cNvSpPr txBox="1"/>
          <p:nvPr/>
        </p:nvSpPr>
        <p:spPr>
          <a:xfrm>
            <a:off x="389073" y="404664"/>
            <a:ext cx="6120680" cy="461665"/>
          </a:xfrm>
          <a:prstGeom prst="rect">
            <a:avLst/>
          </a:prstGeom>
          <a:noFill/>
        </p:spPr>
        <p:txBody>
          <a:bodyPr wrap="square" rtlCol="0">
            <a:spAutoFit/>
          </a:bodyPr>
          <a:lstStyle/>
          <a:p>
            <a:r>
              <a:rPr lang="sv-SE" sz="2400" dirty="0">
                <a:latin typeface="+mj-lt"/>
              </a:rPr>
              <a:t>Exempel på grafer</a:t>
            </a:r>
          </a:p>
        </p:txBody>
      </p:sp>
      <p:sp>
        <p:nvSpPr>
          <p:cNvPr id="7" name="TextBox 6"/>
          <p:cNvSpPr txBox="1"/>
          <p:nvPr/>
        </p:nvSpPr>
        <p:spPr>
          <a:xfrm>
            <a:off x="533089" y="836712"/>
            <a:ext cx="5832648" cy="5509200"/>
          </a:xfrm>
          <a:prstGeom prst="rect">
            <a:avLst/>
          </a:prstGeom>
          <a:solidFill>
            <a:schemeClr val="bg1"/>
          </a:solidFill>
        </p:spPr>
        <p:txBody>
          <a:bodyPr wrap="square" rtlCol="0">
            <a:spAutoFit/>
          </a:bodyPr>
          <a:lstStyle/>
          <a:p>
            <a:endParaRPr lang="sv-SE" sz="1600" dirty="0"/>
          </a:p>
          <a:p>
            <a:endParaRPr lang="sv-SE" sz="1600" dirty="0"/>
          </a:p>
          <a:p>
            <a:endParaRPr lang="sv-SE" sz="1600" dirty="0"/>
          </a:p>
          <a:p>
            <a:endParaRPr lang="sv-SE" sz="1600" dirty="0"/>
          </a:p>
          <a:p>
            <a:endParaRPr lang="sv-SE" sz="1600" dirty="0"/>
          </a:p>
          <a:p>
            <a:endParaRPr lang="sv-SE" sz="1600" dirty="0"/>
          </a:p>
          <a:p>
            <a:endParaRPr lang="sv-SE" sz="1600" dirty="0"/>
          </a:p>
          <a:p>
            <a:endParaRPr lang="sv-SE" sz="1600" dirty="0"/>
          </a:p>
          <a:p>
            <a:endParaRPr lang="sv-SE" sz="1600" dirty="0"/>
          </a:p>
          <a:p>
            <a:endParaRPr lang="sv-SE" sz="1600" dirty="0"/>
          </a:p>
          <a:p>
            <a:endParaRPr lang="sv-SE" sz="1600" dirty="0"/>
          </a:p>
          <a:p>
            <a:endParaRPr lang="sv-SE" sz="1600" dirty="0"/>
          </a:p>
          <a:p>
            <a:endParaRPr lang="sv-SE" sz="1600" dirty="0"/>
          </a:p>
          <a:p>
            <a:endParaRPr lang="sv-SE" sz="1600" dirty="0"/>
          </a:p>
          <a:p>
            <a:endParaRPr lang="sv-SE" sz="1600" dirty="0"/>
          </a:p>
          <a:p>
            <a:endParaRPr lang="sv-SE" sz="1600" dirty="0"/>
          </a:p>
          <a:p>
            <a:endParaRPr lang="sv-SE" sz="1600" dirty="0"/>
          </a:p>
          <a:p>
            <a:endParaRPr lang="sv-SE" sz="1600" dirty="0"/>
          </a:p>
          <a:p>
            <a:endParaRPr lang="sv-SE" sz="1600" dirty="0"/>
          </a:p>
          <a:p>
            <a:endParaRPr lang="sv-SE" sz="1600" dirty="0"/>
          </a:p>
          <a:p>
            <a:endParaRPr lang="sv-SE" sz="1600" dirty="0"/>
          </a:p>
          <a:p>
            <a:endParaRPr lang="sv-SE" sz="1600" dirty="0"/>
          </a:p>
        </p:txBody>
      </p:sp>
      <p:pic>
        <p:nvPicPr>
          <p:cNvPr id="2" name="Picture 1"/>
          <p:cNvPicPr>
            <a:picLocks noChangeAspect="1"/>
          </p:cNvPicPr>
          <p:nvPr/>
        </p:nvPicPr>
        <p:blipFill rotWithShape="1">
          <a:blip r:embed="rId2"/>
          <a:srcRect l="20869" t="39199" r="51569" b="34201"/>
          <a:stretch/>
        </p:blipFill>
        <p:spPr>
          <a:xfrm>
            <a:off x="259738" y="1105122"/>
            <a:ext cx="4384270" cy="2380032"/>
          </a:xfrm>
          <a:prstGeom prst="rect">
            <a:avLst/>
          </a:prstGeom>
        </p:spPr>
      </p:pic>
      <p:pic>
        <p:nvPicPr>
          <p:cNvPr id="9" name="Picture 8"/>
          <p:cNvPicPr>
            <a:picLocks noChangeAspect="1"/>
          </p:cNvPicPr>
          <p:nvPr/>
        </p:nvPicPr>
        <p:blipFill rotWithShape="1">
          <a:blip r:embed="rId3">
            <a:extLst>
              <a:ext uri="{BEBA8EAE-BF5A-486C-A8C5-ECC9F3942E4B}">
                <a14:imgProps xmlns:a14="http://schemas.microsoft.com/office/drawing/2010/main">
                  <a14:imgLayer r:embed="rId4">
                    <a14:imgEffect>
                      <a14:saturation sat="0"/>
                    </a14:imgEffect>
                  </a14:imgLayer>
                </a14:imgProps>
              </a:ext>
            </a:extLst>
          </a:blip>
          <a:srcRect l="20869" t="39199" r="51569" b="34201"/>
          <a:stretch/>
        </p:blipFill>
        <p:spPr>
          <a:xfrm>
            <a:off x="4580218" y="1105122"/>
            <a:ext cx="4384270" cy="2380032"/>
          </a:xfrm>
          <a:prstGeom prst="rect">
            <a:avLst/>
          </a:prstGeom>
        </p:spPr>
      </p:pic>
      <p:pic>
        <p:nvPicPr>
          <p:cNvPr id="3" name="Picture 2"/>
          <p:cNvPicPr>
            <a:picLocks noChangeAspect="1"/>
          </p:cNvPicPr>
          <p:nvPr/>
        </p:nvPicPr>
        <p:blipFill rotWithShape="1">
          <a:blip r:embed="rId5"/>
          <a:srcRect l="20869" t="30867" r="47238" b="33221"/>
          <a:stretch/>
        </p:blipFill>
        <p:spPr>
          <a:xfrm>
            <a:off x="979204" y="3591312"/>
            <a:ext cx="4962089" cy="3142929"/>
          </a:xfrm>
          <a:prstGeom prst="rect">
            <a:avLst/>
          </a:prstGeom>
        </p:spPr>
      </p:pic>
    </p:spTree>
    <p:extLst>
      <p:ext uri="{BB962C8B-B14F-4D97-AF65-F5344CB8AC3E}">
        <p14:creationId xmlns:p14="http://schemas.microsoft.com/office/powerpoint/2010/main" val="303948146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984000" y="-7345"/>
            <a:ext cx="2160000" cy="6986528"/>
          </a:xfrm>
          <a:prstGeom prst="rect">
            <a:avLst/>
          </a:prstGeom>
          <a:solidFill>
            <a:schemeClr val="bg2"/>
          </a:solidFill>
          <a:ln>
            <a:noFill/>
          </a:ln>
        </p:spPr>
        <p:txBody>
          <a:bodyPr wrap="square" rtlCol="0">
            <a:spAutoFit/>
          </a:bodyPr>
          <a:lstStyle/>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p:txBody>
      </p:sp>
      <p:sp>
        <p:nvSpPr>
          <p:cNvPr id="6" name="Rectangle 5"/>
          <p:cNvSpPr/>
          <p:nvPr/>
        </p:nvSpPr>
        <p:spPr>
          <a:xfrm>
            <a:off x="0" y="-7345"/>
            <a:ext cx="6984000" cy="6865345"/>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5" name="TextBox 4"/>
          <p:cNvSpPr txBox="1"/>
          <p:nvPr/>
        </p:nvSpPr>
        <p:spPr>
          <a:xfrm>
            <a:off x="389073" y="404664"/>
            <a:ext cx="6120680" cy="461665"/>
          </a:xfrm>
          <a:prstGeom prst="rect">
            <a:avLst/>
          </a:prstGeom>
          <a:noFill/>
        </p:spPr>
        <p:txBody>
          <a:bodyPr wrap="square" rtlCol="0">
            <a:spAutoFit/>
          </a:bodyPr>
          <a:lstStyle/>
          <a:p>
            <a:r>
              <a:rPr lang="sv-SE" sz="2400" dirty="0">
                <a:latin typeface="+mj-lt"/>
              </a:rPr>
              <a:t>Exempel på illustrationer</a:t>
            </a:r>
          </a:p>
        </p:txBody>
      </p:sp>
      <p:sp>
        <p:nvSpPr>
          <p:cNvPr id="7" name="TextBox 6"/>
          <p:cNvSpPr txBox="1"/>
          <p:nvPr/>
        </p:nvSpPr>
        <p:spPr>
          <a:xfrm>
            <a:off x="533089" y="836712"/>
            <a:ext cx="5832648" cy="5509200"/>
          </a:xfrm>
          <a:prstGeom prst="rect">
            <a:avLst/>
          </a:prstGeom>
          <a:solidFill>
            <a:schemeClr val="bg1"/>
          </a:solidFill>
        </p:spPr>
        <p:txBody>
          <a:bodyPr wrap="square" rtlCol="0">
            <a:spAutoFit/>
          </a:bodyPr>
          <a:lstStyle/>
          <a:p>
            <a:endParaRPr lang="sv-SE" sz="1600" dirty="0"/>
          </a:p>
          <a:p>
            <a:endParaRPr lang="sv-SE" sz="1600" dirty="0"/>
          </a:p>
          <a:p>
            <a:endParaRPr lang="sv-SE" sz="1600" dirty="0"/>
          </a:p>
          <a:p>
            <a:endParaRPr lang="sv-SE" sz="1600" dirty="0"/>
          </a:p>
          <a:p>
            <a:endParaRPr lang="sv-SE" sz="1600" dirty="0"/>
          </a:p>
          <a:p>
            <a:endParaRPr lang="sv-SE" sz="1600" dirty="0"/>
          </a:p>
          <a:p>
            <a:endParaRPr lang="sv-SE" sz="1600" dirty="0"/>
          </a:p>
          <a:p>
            <a:endParaRPr lang="sv-SE" sz="1600" dirty="0"/>
          </a:p>
          <a:p>
            <a:endParaRPr lang="sv-SE" sz="1600" dirty="0"/>
          </a:p>
          <a:p>
            <a:endParaRPr lang="sv-SE" sz="1600" dirty="0"/>
          </a:p>
          <a:p>
            <a:endParaRPr lang="sv-SE" sz="1600" dirty="0"/>
          </a:p>
          <a:p>
            <a:endParaRPr lang="sv-SE" sz="1600" dirty="0"/>
          </a:p>
          <a:p>
            <a:endParaRPr lang="sv-SE" sz="1600" dirty="0"/>
          </a:p>
          <a:p>
            <a:endParaRPr lang="sv-SE" sz="1600" dirty="0"/>
          </a:p>
          <a:p>
            <a:endParaRPr lang="sv-SE" sz="1600" dirty="0"/>
          </a:p>
          <a:p>
            <a:endParaRPr lang="sv-SE" sz="1600" dirty="0"/>
          </a:p>
          <a:p>
            <a:endParaRPr lang="sv-SE" sz="1600" dirty="0"/>
          </a:p>
          <a:p>
            <a:endParaRPr lang="sv-SE" sz="1600" dirty="0"/>
          </a:p>
          <a:p>
            <a:endParaRPr lang="sv-SE" sz="1600" dirty="0"/>
          </a:p>
          <a:p>
            <a:endParaRPr lang="sv-SE" sz="1600" dirty="0"/>
          </a:p>
          <a:p>
            <a:endParaRPr lang="sv-SE" sz="1600" dirty="0"/>
          </a:p>
          <a:p>
            <a:endParaRPr lang="sv-SE" sz="1600" dirty="0"/>
          </a:p>
        </p:txBody>
      </p:sp>
      <p:pic>
        <p:nvPicPr>
          <p:cNvPr id="8" name="Picture 7"/>
          <p:cNvPicPr>
            <a:picLocks noChangeAspect="1"/>
          </p:cNvPicPr>
          <p:nvPr/>
        </p:nvPicPr>
        <p:blipFill rotWithShape="1">
          <a:blip r:embed="rId2"/>
          <a:srcRect l="20081" t="12986" r="42084" b="44001"/>
          <a:stretch/>
        </p:blipFill>
        <p:spPr>
          <a:xfrm>
            <a:off x="755576" y="1196753"/>
            <a:ext cx="6919231" cy="4424818"/>
          </a:xfrm>
          <a:prstGeom prst="rect">
            <a:avLst/>
          </a:prstGeom>
        </p:spPr>
      </p:pic>
      <p:sp>
        <p:nvSpPr>
          <p:cNvPr id="10" name="Rectangle 9"/>
          <p:cNvSpPr/>
          <p:nvPr/>
        </p:nvSpPr>
        <p:spPr>
          <a:xfrm>
            <a:off x="5147304" y="4727617"/>
            <a:ext cx="2527503" cy="89395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50724963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984000" y="-7345"/>
            <a:ext cx="2160000" cy="6986528"/>
          </a:xfrm>
          <a:prstGeom prst="rect">
            <a:avLst/>
          </a:prstGeom>
          <a:solidFill>
            <a:schemeClr val="bg2"/>
          </a:solidFill>
          <a:ln>
            <a:noFill/>
          </a:ln>
        </p:spPr>
        <p:txBody>
          <a:bodyPr wrap="square" rtlCol="0">
            <a:spAutoFit/>
          </a:bodyPr>
          <a:lstStyle/>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p:txBody>
      </p:sp>
      <p:sp>
        <p:nvSpPr>
          <p:cNvPr id="6" name="Rectangle 5"/>
          <p:cNvSpPr/>
          <p:nvPr/>
        </p:nvSpPr>
        <p:spPr>
          <a:xfrm>
            <a:off x="0" y="-7345"/>
            <a:ext cx="6984000" cy="6865345"/>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5" name="TextBox 4"/>
          <p:cNvSpPr txBox="1"/>
          <p:nvPr/>
        </p:nvSpPr>
        <p:spPr>
          <a:xfrm>
            <a:off x="389073" y="404664"/>
            <a:ext cx="6120680" cy="461665"/>
          </a:xfrm>
          <a:prstGeom prst="rect">
            <a:avLst/>
          </a:prstGeom>
          <a:noFill/>
        </p:spPr>
        <p:txBody>
          <a:bodyPr wrap="square" rtlCol="0">
            <a:spAutoFit/>
          </a:bodyPr>
          <a:lstStyle/>
          <a:p>
            <a:r>
              <a:rPr lang="sv-SE" sz="2400" dirty="0">
                <a:latin typeface="+mj-lt"/>
              </a:rPr>
              <a:t>Rättigheter till illustrationer</a:t>
            </a:r>
          </a:p>
        </p:txBody>
      </p:sp>
      <p:sp>
        <p:nvSpPr>
          <p:cNvPr id="7" name="TextBox 6"/>
          <p:cNvSpPr txBox="1"/>
          <p:nvPr/>
        </p:nvSpPr>
        <p:spPr>
          <a:xfrm>
            <a:off x="575676" y="1124744"/>
            <a:ext cx="5832648" cy="5509200"/>
          </a:xfrm>
          <a:prstGeom prst="rect">
            <a:avLst/>
          </a:prstGeom>
          <a:solidFill>
            <a:schemeClr val="bg1"/>
          </a:solidFill>
        </p:spPr>
        <p:txBody>
          <a:bodyPr wrap="square" rtlCol="0">
            <a:spAutoFit/>
          </a:bodyPr>
          <a:lstStyle/>
          <a:p>
            <a:r>
              <a:rPr lang="sv-SE" sz="1600" dirty="0"/>
              <a:t>Såvida ni inte har tillverkat illustrationen själva, eller har frågat om lov för att publicera så:</a:t>
            </a:r>
          </a:p>
          <a:p>
            <a:endParaRPr lang="sv-SE" sz="1600" dirty="0"/>
          </a:p>
          <a:p>
            <a:r>
              <a:rPr lang="sv-SE" sz="1600" dirty="0">
                <a:solidFill>
                  <a:srgbClr val="C00000"/>
                </a:solidFill>
              </a:rPr>
              <a:t>Får ni inte lov att publicera bilden!</a:t>
            </a:r>
          </a:p>
          <a:p>
            <a:endParaRPr lang="sv-SE" sz="1600" dirty="0"/>
          </a:p>
          <a:p>
            <a:r>
              <a:rPr lang="sv-SE" sz="1600" dirty="0"/>
              <a:t>…ens om ni anger källa.</a:t>
            </a:r>
          </a:p>
          <a:p>
            <a:endParaRPr lang="sv-SE" sz="1600" dirty="0"/>
          </a:p>
          <a:p>
            <a:r>
              <a:rPr lang="sv-SE" sz="1600" dirty="0"/>
              <a:t>Endast om det inte finns copyright © så får ni publicera utan att fråga.</a:t>
            </a:r>
          </a:p>
          <a:p>
            <a:endParaRPr lang="sv-SE" sz="1600" dirty="0"/>
          </a:p>
          <a:p>
            <a:r>
              <a:rPr lang="sv-SE" sz="1600" dirty="0"/>
              <a:t>Viss förlåtelse finns kring examensarbeten eftersom de inte är kommersiella, utan del av en utbildning. Men strikt tillämpning av publiceringsrättigheterna tillåter inte detta.</a:t>
            </a:r>
          </a:p>
          <a:p>
            <a:endParaRPr lang="sv-SE" sz="1600" dirty="0"/>
          </a:p>
          <a:p>
            <a:endParaRPr lang="sv-SE" sz="1600" dirty="0"/>
          </a:p>
          <a:p>
            <a:r>
              <a:rPr lang="sv-SE" sz="1600" dirty="0"/>
              <a:t>SÅ: lägg inte in bilder ”bara för att de lättar upp texten”, de ska betyda och tillföra något till resonemanget.</a:t>
            </a:r>
          </a:p>
          <a:p>
            <a:endParaRPr lang="sv-SE" sz="1600" dirty="0"/>
          </a:p>
          <a:p>
            <a:r>
              <a:rPr lang="sv-SE" sz="1600" dirty="0"/>
              <a:t>Samma resonemang gäller för musik (tänk på er </a:t>
            </a:r>
            <a:r>
              <a:rPr lang="sv-SE" sz="1600" dirty="0" err="1"/>
              <a:t>screencast</a:t>
            </a:r>
            <a:r>
              <a:rPr lang="sv-SE" sz="1600"/>
              <a:t>)</a:t>
            </a:r>
            <a:endParaRPr lang="sv-SE" sz="1600" dirty="0"/>
          </a:p>
          <a:p>
            <a:endParaRPr lang="sv-SE" sz="1600" dirty="0"/>
          </a:p>
          <a:p>
            <a:endParaRPr lang="sv-SE" sz="1600" dirty="0"/>
          </a:p>
          <a:p>
            <a:endParaRPr lang="sv-SE" sz="1600" dirty="0"/>
          </a:p>
        </p:txBody>
      </p:sp>
    </p:spTree>
    <p:extLst>
      <p:ext uri="{BB962C8B-B14F-4D97-AF65-F5344CB8AC3E}">
        <p14:creationId xmlns:p14="http://schemas.microsoft.com/office/powerpoint/2010/main" val="398418274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984000" y="-7345"/>
            <a:ext cx="2160000" cy="6986528"/>
          </a:xfrm>
          <a:prstGeom prst="rect">
            <a:avLst/>
          </a:prstGeom>
          <a:solidFill>
            <a:schemeClr val="bg2"/>
          </a:solidFill>
          <a:ln>
            <a:noFill/>
          </a:ln>
        </p:spPr>
        <p:txBody>
          <a:bodyPr wrap="square" rtlCol="0">
            <a:spAutoFit/>
          </a:bodyPr>
          <a:lstStyle/>
          <a:p>
            <a:r>
              <a:rPr lang="sv-SE" sz="1600" dirty="0">
                <a:latin typeface="Bodoni MT" panose="02070603080606020203" pitchFamily="18" charset="0"/>
              </a:rPr>
              <a:t>All statistik är inte bra statistik. Men er statistik har förutsätt-</a:t>
            </a:r>
            <a:r>
              <a:rPr lang="sv-SE" sz="1600" dirty="0" err="1">
                <a:latin typeface="Bodoni MT" panose="02070603080606020203" pitchFamily="18" charset="0"/>
              </a:rPr>
              <a:t>ningar</a:t>
            </a:r>
            <a:r>
              <a:rPr lang="sv-SE" sz="1600" dirty="0">
                <a:latin typeface="Bodoni MT" panose="02070603080606020203" pitchFamily="18" charset="0"/>
              </a:rPr>
              <a:t> att vara bra.</a:t>
            </a: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p:txBody>
      </p:sp>
      <p:sp>
        <p:nvSpPr>
          <p:cNvPr id="6" name="Rectangle 5"/>
          <p:cNvSpPr/>
          <p:nvPr/>
        </p:nvSpPr>
        <p:spPr>
          <a:xfrm>
            <a:off x="0" y="-7345"/>
            <a:ext cx="6984000" cy="6865345"/>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5" name="TextBox 4"/>
          <p:cNvSpPr txBox="1"/>
          <p:nvPr/>
        </p:nvSpPr>
        <p:spPr>
          <a:xfrm>
            <a:off x="389073" y="404664"/>
            <a:ext cx="6120680" cy="461665"/>
          </a:xfrm>
          <a:prstGeom prst="rect">
            <a:avLst/>
          </a:prstGeom>
          <a:noFill/>
        </p:spPr>
        <p:txBody>
          <a:bodyPr wrap="square" rtlCol="0">
            <a:spAutoFit/>
          </a:bodyPr>
          <a:lstStyle/>
          <a:p>
            <a:r>
              <a:rPr lang="sv-SE" sz="2400" dirty="0">
                <a:latin typeface="+mj-lt"/>
              </a:rPr>
              <a:t>Sannolikheter</a:t>
            </a:r>
          </a:p>
        </p:txBody>
      </p:sp>
      <p:sp>
        <p:nvSpPr>
          <p:cNvPr id="7" name="TextBox 6"/>
          <p:cNvSpPr txBox="1"/>
          <p:nvPr/>
        </p:nvSpPr>
        <p:spPr>
          <a:xfrm>
            <a:off x="533089" y="1016144"/>
            <a:ext cx="5832648" cy="5509200"/>
          </a:xfrm>
          <a:prstGeom prst="rect">
            <a:avLst/>
          </a:prstGeom>
          <a:solidFill>
            <a:schemeClr val="bg1"/>
          </a:solidFill>
        </p:spPr>
        <p:txBody>
          <a:bodyPr wrap="square" rtlCol="0">
            <a:spAutoFit/>
          </a:bodyPr>
          <a:lstStyle/>
          <a:p>
            <a:r>
              <a:rPr lang="sv-SE" sz="1600" dirty="0"/>
              <a:t>Om enkäterna baserats på ett stort urval av personer kan man göra beräkningar av sannolikheter och fördelningar av vissa uppgifter. Då gäller:</a:t>
            </a:r>
          </a:p>
          <a:p>
            <a:endParaRPr lang="sv-SE" sz="1600" dirty="0"/>
          </a:p>
          <a:p>
            <a:pPr marL="285750" indent="-285750">
              <a:buFontTx/>
              <a:buChar char="-"/>
            </a:pPr>
            <a:r>
              <a:rPr lang="sv-SE" sz="1600" dirty="0"/>
              <a:t>Statistisk signifikans kräver stort urval för generalisering. Det här hänger ihop med spridningen, men 50-100 repetitioner kan vara ett målvärde.</a:t>
            </a:r>
          </a:p>
          <a:p>
            <a:pPr marL="285750" indent="-285750">
              <a:buFontTx/>
              <a:buChar char="-"/>
            </a:pPr>
            <a:r>
              <a:rPr lang="sv-SE" sz="1600" dirty="0"/>
              <a:t>Om statistisk generalisering är målet måste studien läggas upp från början för att sådana svar ska erhållas. Det är då t.ex. mycket viktigt att frågor ställs på exakt likadant sätt, utan påverkan på respondenten.</a:t>
            </a:r>
          </a:p>
          <a:p>
            <a:pPr marL="285750" indent="-285750">
              <a:buFontTx/>
              <a:buChar char="-"/>
            </a:pPr>
            <a:r>
              <a:rPr lang="sv-SE" sz="1600" dirty="0"/>
              <a:t>Om målet INTE är statistisk generalisering utan en förståelse av området, studien har mer explorativ karaktär, kan enkäten utformas mera fritt och kompletteras med öppna frågor i en intervju.</a:t>
            </a:r>
          </a:p>
          <a:p>
            <a:pPr marL="285750" indent="-285750">
              <a:buFontTx/>
              <a:buChar char="-"/>
            </a:pPr>
            <a:r>
              <a:rPr lang="sv-SE" sz="1600" dirty="0"/>
              <a:t>För att beräkna sannolikheter och statistiska fördelningar, använd riktiga verktyg och hantera data som ni lärde er i statistikkursen.</a:t>
            </a:r>
          </a:p>
          <a:p>
            <a:pPr marL="285750" indent="-285750">
              <a:buFontTx/>
              <a:buChar char="-"/>
            </a:pPr>
            <a:endParaRPr lang="sv-SE" sz="1600" dirty="0"/>
          </a:p>
          <a:p>
            <a:pPr marL="285750" indent="-285750">
              <a:buFontTx/>
              <a:buChar char="-"/>
            </a:pPr>
            <a:endParaRPr lang="sv-SE" sz="1600" dirty="0"/>
          </a:p>
          <a:p>
            <a:pPr marL="285750" indent="-285750">
              <a:buFontTx/>
              <a:buChar char="-"/>
            </a:pPr>
            <a:endParaRPr lang="sv-SE" sz="1600" dirty="0"/>
          </a:p>
          <a:p>
            <a:pPr marL="285750" indent="-285750">
              <a:buFontTx/>
              <a:buChar char="-"/>
            </a:pPr>
            <a:endParaRPr lang="sv-SE" sz="1600" dirty="0"/>
          </a:p>
          <a:p>
            <a:pPr marL="285750" indent="-285750">
              <a:buFontTx/>
              <a:buChar char="-"/>
            </a:pPr>
            <a:endParaRPr lang="sv-SE" sz="1600" dirty="0"/>
          </a:p>
        </p:txBody>
      </p:sp>
    </p:spTree>
    <p:extLst>
      <p:ext uri="{BB962C8B-B14F-4D97-AF65-F5344CB8AC3E}">
        <p14:creationId xmlns:p14="http://schemas.microsoft.com/office/powerpoint/2010/main" val="24718246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984000" y="-7345"/>
            <a:ext cx="2160000" cy="6986528"/>
          </a:xfrm>
          <a:prstGeom prst="rect">
            <a:avLst/>
          </a:prstGeom>
          <a:solidFill>
            <a:schemeClr val="bg2"/>
          </a:solidFill>
          <a:ln>
            <a:noFill/>
          </a:ln>
        </p:spPr>
        <p:txBody>
          <a:bodyPr wrap="square" rtlCol="0">
            <a:spAutoFit/>
          </a:bodyPr>
          <a:lstStyle/>
          <a:p>
            <a:r>
              <a:rPr lang="sv-SE" sz="1600" dirty="0">
                <a:latin typeface="Bodoni MT" panose="02070603080606020203" pitchFamily="18" charset="0"/>
              </a:rPr>
              <a:t>Noggrannhet är en dygd.</a:t>
            </a: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p:txBody>
      </p:sp>
      <p:sp>
        <p:nvSpPr>
          <p:cNvPr id="6" name="Rectangle 5"/>
          <p:cNvSpPr/>
          <p:nvPr/>
        </p:nvSpPr>
        <p:spPr>
          <a:xfrm>
            <a:off x="0" y="-7345"/>
            <a:ext cx="6984000" cy="6865345"/>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5" name="TextBox 4"/>
          <p:cNvSpPr txBox="1"/>
          <p:nvPr/>
        </p:nvSpPr>
        <p:spPr>
          <a:xfrm>
            <a:off x="389073" y="404664"/>
            <a:ext cx="6120680" cy="461665"/>
          </a:xfrm>
          <a:prstGeom prst="rect">
            <a:avLst/>
          </a:prstGeom>
          <a:noFill/>
        </p:spPr>
        <p:txBody>
          <a:bodyPr wrap="square" rtlCol="0">
            <a:spAutoFit/>
          </a:bodyPr>
          <a:lstStyle/>
          <a:p>
            <a:r>
              <a:rPr lang="sv-SE" sz="2400" dirty="0">
                <a:latin typeface="+mj-lt"/>
              </a:rPr>
              <a:t>”Givet att”</a:t>
            </a:r>
          </a:p>
        </p:txBody>
      </p:sp>
      <p:sp>
        <p:nvSpPr>
          <p:cNvPr id="7" name="TextBox 6"/>
          <p:cNvSpPr txBox="1"/>
          <p:nvPr/>
        </p:nvSpPr>
        <p:spPr>
          <a:xfrm>
            <a:off x="533089" y="1016144"/>
            <a:ext cx="5832648" cy="5262979"/>
          </a:xfrm>
          <a:prstGeom prst="rect">
            <a:avLst/>
          </a:prstGeom>
          <a:solidFill>
            <a:schemeClr val="bg1"/>
          </a:solidFill>
        </p:spPr>
        <p:txBody>
          <a:bodyPr wrap="square" rtlCol="0">
            <a:spAutoFit/>
          </a:bodyPr>
          <a:lstStyle/>
          <a:p>
            <a:r>
              <a:rPr lang="sv-SE" sz="1600" dirty="0"/>
              <a:t>Om ni skall dra slutsatser av typen:</a:t>
            </a:r>
          </a:p>
          <a:p>
            <a:endParaRPr lang="sv-SE" sz="1600" dirty="0"/>
          </a:p>
          <a:p>
            <a:r>
              <a:rPr lang="sv-SE" sz="1600" dirty="0"/>
              <a:t>”Av de 30% som äger en kran, anser 2% att den är den största investeringen företaget gjort”</a:t>
            </a:r>
          </a:p>
          <a:p>
            <a:pPr marL="285750" indent="-285750">
              <a:buFontTx/>
              <a:buChar char="-"/>
            </a:pPr>
            <a:endParaRPr lang="sv-SE" sz="1600" dirty="0"/>
          </a:p>
          <a:p>
            <a:r>
              <a:rPr lang="sv-SE" sz="1600" dirty="0"/>
              <a:t>Här måste ni gå tillbaka till data och titta i enkäterna för att säkerställa att 2% av just de 30% som äger en kran har svarat att det är den största investeringen företaget gjort.</a:t>
            </a:r>
          </a:p>
          <a:p>
            <a:endParaRPr lang="sv-SE" sz="1600" dirty="0"/>
          </a:p>
          <a:p>
            <a:r>
              <a:rPr lang="sv-SE" sz="1600" dirty="0"/>
              <a:t>Det förekommer nämligen att två frågor ställts. Dels svarar 30% att de äger en kran, dels svarar 2% att kranen är den största investeringen som företaget gjort. Men, även om kranen är den största investeringen som gjorts är det inte säkert att företaget äger kranen just nu, vilket gör att uttalandet inte stämmer.</a:t>
            </a:r>
          </a:p>
          <a:p>
            <a:endParaRPr lang="sv-SE" sz="1600" dirty="0"/>
          </a:p>
          <a:p>
            <a:endParaRPr lang="sv-SE" sz="1600" dirty="0"/>
          </a:p>
          <a:p>
            <a:endParaRPr lang="sv-SE" sz="1600" dirty="0"/>
          </a:p>
          <a:p>
            <a:endParaRPr lang="sv-SE" sz="1600" dirty="0"/>
          </a:p>
          <a:p>
            <a:endParaRPr lang="sv-SE" sz="1600" dirty="0"/>
          </a:p>
          <a:p>
            <a:pPr marL="285750" indent="-285750">
              <a:buFontTx/>
              <a:buChar char="-"/>
            </a:pPr>
            <a:endParaRPr lang="sv-SE" sz="1600" dirty="0"/>
          </a:p>
          <a:p>
            <a:pPr marL="285750" indent="-285750">
              <a:buFontTx/>
              <a:buChar char="-"/>
            </a:pPr>
            <a:endParaRPr lang="sv-SE" sz="1600" dirty="0"/>
          </a:p>
        </p:txBody>
      </p:sp>
    </p:spTree>
    <p:extLst>
      <p:ext uri="{BB962C8B-B14F-4D97-AF65-F5344CB8AC3E}">
        <p14:creationId xmlns:p14="http://schemas.microsoft.com/office/powerpoint/2010/main" val="416987368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984000" y="-7345"/>
            <a:ext cx="2160000" cy="6986528"/>
          </a:xfrm>
          <a:prstGeom prst="rect">
            <a:avLst/>
          </a:prstGeom>
          <a:solidFill>
            <a:schemeClr val="bg2"/>
          </a:solidFill>
          <a:ln>
            <a:noFill/>
          </a:ln>
        </p:spPr>
        <p:txBody>
          <a:bodyPr wrap="square" rtlCol="0">
            <a:spAutoFit/>
          </a:bodyPr>
          <a:lstStyle/>
          <a:p>
            <a:r>
              <a:rPr lang="sv-SE" sz="1600" dirty="0">
                <a:latin typeface="Bodoni MT" panose="02070603080606020203" pitchFamily="18" charset="0"/>
              </a:rPr>
              <a:t>Principen är att separera och förenkla så pass mycket att de resultat du får fram kan generaliseras.</a:t>
            </a: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p:txBody>
      </p:sp>
      <p:sp>
        <p:nvSpPr>
          <p:cNvPr id="6" name="Rectangle 5"/>
          <p:cNvSpPr/>
          <p:nvPr/>
        </p:nvSpPr>
        <p:spPr>
          <a:xfrm>
            <a:off x="0" y="-7345"/>
            <a:ext cx="6984000" cy="6865345"/>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5" name="TextBox 4"/>
          <p:cNvSpPr txBox="1"/>
          <p:nvPr/>
        </p:nvSpPr>
        <p:spPr>
          <a:xfrm>
            <a:off x="389073" y="404664"/>
            <a:ext cx="6120680" cy="461665"/>
          </a:xfrm>
          <a:prstGeom prst="rect">
            <a:avLst/>
          </a:prstGeom>
          <a:noFill/>
        </p:spPr>
        <p:txBody>
          <a:bodyPr wrap="square" rtlCol="0">
            <a:spAutoFit/>
          </a:bodyPr>
          <a:lstStyle/>
          <a:p>
            <a:r>
              <a:rPr lang="sv-SE" sz="2400" dirty="0">
                <a:latin typeface="+mj-lt"/>
              </a:rPr>
              <a:t>Metod 4: </a:t>
            </a:r>
            <a:r>
              <a:rPr lang="sv-SE" sz="2400" dirty="0" err="1">
                <a:latin typeface="+mj-lt"/>
              </a:rPr>
              <a:t>Labförsök</a:t>
            </a:r>
            <a:r>
              <a:rPr lang="sv-SE" sz="2400" dirty="0">
                <a:latin typeface="+mj-lt"/>
              </a:rPr>
              <a:t> &amp; simuleringar</a:t>
            </a:r>
          </a:p>
        </p:txBody>
      </p:sp>
      <p:sp>
        <p:nvSpPr>
          <p:cNvPr id="7" name="TextBox 6"/>
          <p:cNvSpPr txBox="1"/>
          <p:nvPr/>
        </p:nvSpPr>
        <p:spPr>
          <a:xfrm>
            <a:off x="533089" y="1016144"/>
            <a:ext cx="5767103" cy="5262979"/>
          </a:xfrm>
          <a:prstGeom prst="rect">
            <a:avLst/>
          </a:prstGeom>
          <a:solidFill>
            <a:schemeClr val="bg1"/>
          </a:solidFill>
        </p:spPr>
        <p:txBody>
          <a:bodyPr wrap="square" rtlCol="0">
            <a:spAutoFit/>
          </a:bodyPr>
          <a:lstStyle/>
          <a:p>
            <a:r>
              <a:rPr lang="sv-SE" sz="1600" dirty="0"/>
              <a:t>Att bestämma vad vi inte vet idag genom att isolera problemet i laboratoriet eller i ett virtuellt laboratorium och dra generella slutsatser från simuleringen.</a:t>
            </a:r>
          </a:p>
          <a:p>
            <a:endParaRPr lang="sv-SE" sz="1600" i="1" dirty="0"/>
          </a:p>
          <a:p>
            <a:r>
              <a:rPr lang="sv-SE" sz="1600" dirty="0"/>
              <a:t>Grundläggande beteende inom ingenjörsvetenskap</a:t>
            </a:r>
          </a:p>
          <a:p>
            <a:endParaRPr lang="sv-SE" sz="1600" dirty="0"/>
          </a:p>
          <a:p>
            <a:r>
              <a:rPr lang="sv-SE" sz="1600" dirty="0"/>
              <a:t>Bygger på logiken om samma input </a:t>
            </a:r>
            <a:r>
              <a:rPr lang="sv-SE" sz="1600" dirty="0">
                <a:sym typeface="Symbol"/>
              </a:rPr>
              <a:t> samma output</a:t>
            </a:r>
          </a:p>
          <a:p>
            <a:endParaRPr lang="sv-SE" sz="1600" dirty="0">
              <a:sym typeface="Symbol"/>
            </a:endParaRPr>
          </a:p>
          <a:p>
            <a:r>
              <a:rPr lang="sv-SE" sz="1600" i="1" dirty="0">
                <a:sym typeface="Symbol"/>
              </a:rPr>
              <a:t>(som aldrig gäller till 100% vid kvalitativa undersökningar)</a:t>
            </a:r>
          </a:p>
          <a:p>
            <a:pPr marL="285750" indent="-285750">
              <a:buFont typeface="Arial" panose="020B0604020202020204" pitchFamily="34" charset="0"/>
              <a:buChar char="•"/>
            </a:pPr>
            <a:endParaRPr lang="sv-SE" sz="1600" i="1" dirty="0">
              <a:sym typeface="Symbol"/>
            </a:endParaRPr>
          </a:p>
          <a:p>
            <a:pPr marL="285750" indent="-285750">
              <a:buFont typeface="Arial" panose="020B0604020202020204" pitchFamily="34" charset="0"/>
              <a:buChar char="•"/>
            </a:pPr>
            <a:endParaRPr lang="sv-SE" sz="1600" i="1" dirty="0">
              <a:sym typeface="Symbol"/>
            </a:endParaRPr>
          </a:p>
          <a:p>
            <a:pPr marL="285750" indent="-285750">
              <a:buFont typeface="Arial" panose="020B0604020202020204" pitchFamily="34" charset="0"/>
              <a:buChar char="•"/>
            </a:pPr>
            <a:endParaRPr lang="sv-SE" sz="1600" i="1" dirty="0">
              <a:sym typeface="Symbol"/>
            </a:endParaRPr>
          </a:p>
          <a:p>
            <a:pPr marL="285750" indent="-285750">
              <a:buFont typeface="Arial" panose="020B0604020202020204" pitchFamily="34" charset="0"/>
              <a:buChar char="•"/>
            </a:pPr>
            <a:endParaRPr lang="sv-SE" sz="1600" i="1" dirty="0">
              <a:sym typeface="Symbol"/>
            </a:endParaRPr>
          </a:p>
          <a:p>
            <a:pPr marL="285750" indent="-285750">
              <a:buFont typeface="Arial" panose="020B0604020202020204" pitchFamily="34" charset="0"/>
              <a:buChar char="•"/>
            </a:pPr>
            <a:endParaRPr lang="sv-SE" sz="1600" i="1" dirty="0">
              <a:sym typeface="Symbol"/>
            </a:endParaRPr>
          </a:p>
          <a:p>
            <a:pPr marL="285750" indent="-285750">
              <a:buFont typeface="Arial" panose="020B0604020202020204" pitchFamily="34" charset="0"/>
              <a:buChar char="•"/>
            </a:pPr>
            <a:endParaRPr lang="sv-SE" sz="1600" i="1" dirty="0">
              <a:sym typeface="Symbol"/>
            </a:endParaRPr>
          </a:p>
          <a:p>
            <a:pPr marL="285750" indent="-285750">
              <a:buFont typeface="Arial" panose="020B0604020202020204" pitchFamily="34" charset="0"/>
              <a:buChar char="•"/>
            </a:pPr>
            <a:endParaRPr lang="sv-SE" sz="1600" i="1" dirty="0"/>
          </a:p>
          <a:p>
            <a:endParaRPr lang="sv-SE" sz="1600" dirty="0"/>
          </a:p>
          <a:p>
            <a:endParaRPr lang="sv-SE" sz="1600" dirty="0"/>
          </a:p>
          <a:p>
            <a:endParaRPr lang="sv-SE" sz="1600" dirty="0"/>
          </a:p>
          <a:p>
            <a:endParaRPr lang="sv-SE" sz="1600" dirty="0"/>
          </a:p>
          <a:p>
            <a:endParaRPr lang="sv-SE" sz="1600" dirty="0"/>
          </a:p>
        </p:txBody>
      </p:sp>
    </p:spTree>
    <p:extLst>
      <p:ext uri="{BB962C8B-B14F-4D97-AF65-F5344CB8AC3E}">
        <p14:creationId xmlns:p14="http://schemas.microsoft.com/office/powerpoint/2010/main" val="89980442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984000" y="-7345"/>
            <a:ext cx="2160000" cy="6986528"/>
          </a:xfrm>
          <a:prstGeom prst="rect">
            <a:avLst/>
          </a:prstGeom>
          <a:solidFill>
            <a:schemeClr val="bg2"/>
          </a:solidFill>
          <a:ln>
            <a:noFill/>
          </a:ln>
        </p:spPr>
        <p:txBody>
          <a:bodyPr wrap="square" rtlCol="0">
            <a:spAutoFit/>
          </a:bodyPr>
          <a:lstStyle/>
          <a:p>
            <a:r>
              <a:rPr lang="sv-SE" sz="1600" dirty="0">
                <a:latin typeface="Bodoni MT" panose="02070603080606020203" pitchFamily="18" charset="0"/>
              </a:rPr>
              <a:t>Principen är att separera och förenkla så pass mycket att de resultat du får fram kan generaliseras.</a:t>
            </a: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p:txBody>
      </p:sp>
      <p:sp>
        <p:nvSpPr>
          <p:cNvPr id="6" name="Rectangle 5"/>
          <p:cNvSpPr/>
          <p:nvPr/>
        </p:nvSpPr>
        <p:spPr>
          <a:xfrm>
            <a:off x="0" y="-7345"/>
            <a:ext cx="6984000" cy="6865345"/>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5" name="TextBox 4"/>
          <p:cNvSpPr txBox="1"/>
          <p:nvPr/>
        </p:nvSpPr>
        <p:spPr>
          <a:xfrm>
            <a:off x="389073" y="404664"/>
            <a:ext cx="6120680" cy="461665"/>
          </a:xfrm>
          <a:prstGeom prst="rect">
            <a:avLst/>
          </a:prstGeom>
          <a:noFill/>
        </p:spPr>
        <p:txBody>
          <a:bodyPr wrap="square" rtlCol="0">
            <a:spAutoFit/>
          </a:bodyPr>
          <a:lstStyle/>
          <a:p>
            <a:r>
              <a:rPr lang="sv-SE" sz="2400" dirty="0" err="1">
                <a:latin typeface="+mj-lt"/>
              </a:rPr>
              <a:t>Labförsök</a:t>
            </a:r>
            <a:endParaRPr lang="sv-SE" sz="2400" dirty="0">
              <a:latin typeface="+mj-lt"/>
            </a:endParaRPr>
          </a:p>
        </p:txBody>
      </p:sp>
      <p:sp>
        <p:nvSpPr>
          <p:cNvPr id="7" name="TextBox 6"/>
          <p:cNvSpPr txBox="1"/>
          <p:nvPr/>
        </p:nvSpPr>
        <p:spPr>
          <a:xfrm>
            <a:off x="533089" y="1016144"/>
            <a:ext cx="3102807" cy="5262979"/>
          </a:xfrm>
          <a:prstGeom prst="rect">
            <a:avLst/>
          </a:prstGeom>
          <a:solidFill>
            <a:schemeClr val="bg1"/>
          </a:solidFill>
        </p:spPr>
        <p:txBody>
          <a:bodyPr wrap="square" rtlCol="0">
            <a:spAutoFit/>
          </a:bodyPr>
          <a:lstStyle/>
          <a:p>
            <a:r>
              <a:rPr lang="sv-SE" sz="1600" dirty="0"/>
              <a:t>Bestämma fysisk parameter eller egenskap som inte är känd</a:t>
            </a:r>
          </a:p>
          <a:p>
            <a:pPr marL="285750" indent="-285750">
              <a:buFont typeface="Arial" panose="020B0604020202020204" pitchFamily="34" charset="0"/>
              <a:buChar char="•"/>
            </a:pPr>
            <a:r>
              <a:rPr lang="sv-SE" sz="1600" i="1" dirty="0"/>
              <a:t>Hållfasthet på glas i skjuvning</a:t>
            </a:r>
          </a:p>
          <a:p>
            <a:endParaRPr lang="sv-SE" sz="1600" dirty="0"/>
          </a:p>
          <a:p>
            <a:r>
              <a:rPr lang="sv-SE" sz="1600" dirty="0"/>
              <a:t>Bekräfta eller utveckla en uppställd teori</a:t>
            </a:r>
          </a:p>
          <a:p>
            <a:pPr marL="285750" indent="-285750">
              <a:buFont typeface="Arial" panose="020B0604020202020204" pitchFamily="34" charset="0"/>
              <a:buChar char="•"/>
            </a:pPr>
            <a:r>
              <a:rPr lang="sv-SE" sz="1600" i="1" dirty="0"/>
              <a:t>Stabilisering genom skivverkan med glasskiva</a:t>
            </a:r>
          </a:p>
          <a:p>
            <a:endParaRPr lang="sv-SE" sz="1600" dirty="0"/>
          </a:p>
          <a:p>
            <a:r>
              <a:rPr lang="sv-SE" sz="1600" dirty="0"/>
              <a:t>Studera okända fysiska fenomen i en kontrollerad miljö</a:t>
            </a:r>
          </a:p>
          <a:p>
            <a:pPr marL="285750" indent="-285750">
              <a:buFont typeface="Arial" panose="020B0604020202020204" pitchFamily="34" charset="0"/>
              <a:buChar char="•"/>
            </a:pPr>
            <a:r>
              <a:rPr lang="sv-SE" sz="1600" i="1" dirty="0"/>
              <a:t>Svårt att mäta skivverkan på plats i huset</a:t>
            </a:r>
          </a:p>
          <a:p>
            <a:endParaRPr lang="sv-SE" sz="1600" dirty="0"/>
          </a:p>
          <a:p>
            <a:endParaRPr lang="sv-SE" sz="1600" dirty="0"/>
          </a:p>
          <a:p>
            <a:endParaRPr lang="sv-SE" sz="1600" dirty="0"/>
          </a:p>
          <a:p>
            <a:endParaRPr lang="sv-SE" sz="1600" dirty="0"/>
          </a:p>
          <a:p>
            <a:endParaRPr lang="sv-SE" sz="1600" dirty="0"/>
          </a:p>
          <a:p>
            <a:endParaRPr lang="sv-SE" sz="1600" dirty="0"/>
          </a:p>
          <a:p>
            <a:endParaRPr lang="sv-SE" sz="1600" dirty="0"/>
          </a:p>
          <a:p>
            <a:endParaRPr lang="sv-SE" sz="1600" dirty="0"/>
          </a:p>
        </p:txBody>
      </p:sp>
      <p:pic>
        <p:nvPicPr>
          <p:cNvPr id="8" name="Picture 4" descr="Figure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39952" y="2103657"/>
            <a:ext cx="2459037" cy="2657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995965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984000" y="-7345"/>
            <a:ext cx="2160000" cy="6986528"/>
          </a:xfrm>
          <a:prstGeom prst="rect">
            <a:avLst/>
          </a:prstGeom>
          <a:solidFill>
            <a:schemeClr val="bg2"/>
          </a:solidFill>
          <a:ln>
            <a:noFill/>
          </a:ln>
        </p:spPr>
        <p:txBody>
          <a:bodyPr wrap="square" rtlCol="0">
            <a:spAutoFit/>
          </a:bodyPr>
          <a:lstStyle/>
          <a:p>
            <a:r>
              <a:rPr lang="sv-SE" sz="1600" dirty="0">
                <a:latin typeface="Bodoni MT" panose="02070603080606020203" pitchFamily="18" charset="0"/>
              </a:rPr>
              <a:t>Gör en lista på exakt vad som skall mätas och hur. Rita tidigt upp ett flödesdiagram som visar hur din mätningar leder till dina slutsatser.</a:t>
            </a: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p:txBody>
      </p:sp>
      <p:sp>
        <p:nvSpPr>
          <p:cNvPr id="6" name="Rectangle 5"/>
          <p:cNvSpPr/>
          <p:nvPr/>
        </p:nvSpPr>
        <p:spPr>
          <a:xfrm>
            <a:off x="0" y="-7345"/>
            <a:ext cx="6984000" cy="6865345"/>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5" name="TextBox 4"/>
          <p:cNvSpPr txBox="1"/>
          <p:nvPr/>
        </p:nvSpPr>
        <p:spPr>
          <a:xfrm>
            <a:off x="389073" y="404664"/>
            <a:ext cx="6120680" cy="461665"/>
          </a:xfrm>
          <a:prstGeom prst="rect">
            <a:avLst/>
          </a:prstGeom>
          <a:noFill/>
        </p:spPr>
        <p:txBody>
          <a:bodyPr wrap="square" rtlCol="0">
            <a:spAutoFit/>
          </a:bodyPr>
          <a:lstStyle/>
          <a:p>
            <a:r>
              <a:rPr lang="sv-SE" sz="2400" dirty="0">
                <a:latin typeface="+mj-lt"/>
              </a:rPr>
              <a:t>Förberedelser</a:t>
            </a:r>
          </a:p>
        </p:txBody>
      </p:sp>
      <p:sp>
        <p:nvSpPr>
          <p:cNvPr id="7" name="TextBox 6"/>
          <p:cNvSpPr txBox="1"/>
          <p:nvPr/>
        </p:nvSpPr>
        <p:spPr>
          <a:xfrm>
            <a:off x="533089" y="1016144"/>
            <a:ext cx="5839111" cy="5509200"/>
          </a:xfrm>
          <a:prstGeom prst="rect">
            <a:avLst/>
          </a:prstGeom>
          <a:solidFill>
            <a:schemeClr val="bg1"/>
          </a:solidFill>
        </p:spPr>
        <p:txBody>
          <a:bodyPr wrap="square" rtlCol="0">
            <a:spAutoFit/>
          </a:bodyPr>
          <a:lstStyle/>
          <a:p>
            <a:r>
              <a:rPr lang="sv-SE" sz="1600" dirty="0"/>
              <a:t>Bestäm exakt vad som skall studeras</a:t>
            </a:r>
          </a:p>
          <a:p>
            <a:pPr marL="285750" indent="-285750">
              <a:buFont typeface="Arial" panose="020B0604020202020204" pitchFamily="34" charset="0"/>
              <a:buChar char="•"/>
            </a:pPr>
            <a:r>
              <a:rPr lang="sv-SE" sz="1600" i="1" dirty="0"/>
              <a:t>Glas i skjuvning och dess förbindning med trä</a:t>
            </a:r>
          </a:p>
          <a:p>
            <a:endParaRPr lang="sv-SE" sz="1600" dirty="0"/>
          </a:p>
          <a:p>
            <a:r>
              <a:rPr lang="sv-SE" sz="1600" dirty="0"/>
              <a:t>Avgränsa problemet</a:t>
            </a:r>
          </a:p>
          <a:p>
            <a:pPr marL="285750" indent="-285750">
              <a:buFont typeface="Arial" panose="020B0604020202020204" pitchFamily="34" charset="0"/>
              <a:buChar char="•"/>
            </a:pPr>
            <a:r>
              <a:rPr lang="sv-SE" sz="1600" i="1" dirty="0"/>
              <a:t>Använd svenska material, 3 glassorter, ett lim</a:t>
            </a:r>
          </a:p>
          <a:p>
            <a:endParaRPr lang="sv-SE" sz="1600" dirty="0"/>
          </a:p>
          <a:p>
            <a:r>
              <a:rPr lang="sv-SE" sz="1600" dirty="0"/>
              <a:t>Ta reda på vad som testats förut – kanske finns redan resultaten?</a:t>
            </a:r>
          </a:p>
          <a:p>
            <a:pPr marL="285750" indent="-285750">
              <a:buFont typeface="Arial" panose="020B0604020202020204" pitchFamily="34" charset="0"/>
              <a:buChar char="•"/>
            </a:pPr>
            <a:r>
              <a:rPr lang="sv-SE" sz="1600" i="1" dirty="0"/>
              <a:t>Gör litteratursökning, ring till företag, kolla standarder</a:t>
            </a:r>
          </a:p>
          <a:p>
            <a:endParaRPr lang="sv-SE" sz="1600" dirty="0"/>
          </a:p>
          <a:p>
            <a:r>
              <a:rPr lang="sv-SE" sz="1600" dirty="0"/>
              <a:t>Kommunicera på tidigt stadium med </a:t>
            </a:r>
            <a:r>
              <a:rPr lang="sv-SE" sz="1600" dirty="0" err="1"/>
              <a:t>labpersonal</a:t>
            </a:r>
            <a:r>
              <a:rPr lang="sv-SE" sz="1600" dirty="0"/>
              <a:t> om försöksuppställning och kostnader</a:t>
            </a:r>
          </a:p>
          <a:p>
            <a:pPr marL="285750" indent="-285750">
              <a:buFont typeface="Arial" panose="020B0604020202020204" pitchFamily="34" charset="0"/>
              <a:buChar char="•"/>
            </a:pPr>
            <a:r>
              <a:rPr lang="sv-SE" sz="1600" i="1" dirty="0"/>
              <a:t>Vissa skisser, bjud in till möte</a:t>
            </a:r>
          </a:p>
          <a:p>
            <a:endParaRPr lang="sv-SE" sz="1600" dirty="0"/>
          </a:p>
          <a:p>
            <a:r>
              <a:rPr lang="sv-SE" sz="1600" dirty="0"/>
              <a:t>Validera försöksuppställning mot referenser och med </a:t>
            </a:r>
            <a:r>
              <a:rPr lang="sv-SE" sz="1600" dirty="0" err="1"/>
              <a:t>labpersonal</a:t>
            </a:r>
            <a:endParaRPr lang="sv-SE" sz="1600" dirty="0"/>
          </a:p>
          <a:p>
            <a:pPr marL="285750" indent="-285750">
              <a:buFont typeface="Arial" panose="020B0604020202020204" pitchFamily="34" charset="0"/>
              <a:buChar char="•"/>
            </a:pPr>
            <a:r>
              <a:rPr lang="sv-SE" sz="1600" i="1" dirty="0"/>
              <a:t>Jämför er idé med andras funderingar, iterera</a:t>
            </a:r>
          </a:p>
          <a:p>
            <a:endParaRPr lang="sv-SE" sz="1600" dirty="0"/>
          </a:p>
          <a:p>
            <a:endParaRPr lang="sv-SE" sz="1600" dirty="0"/>
          </a:p>
          <a:p>
            <a:endParaRPr lang="sv-SE" sz="1600" dirty="0"/>
          </a:p>
          <a:p>
            <a:endParaRPr lang="sv-SE" sz="1600" dirty="0"/>
          </a:p>
          <a:p>
            <a:endParaRPr lang="sv-SE" sz="1600" dirty="0"/>
          </a:p>
          <a:p>
            <a:endParaRPr lang="sv-SE" sz="1600" dirty="0"/>
          </a:p>
          <a:p>
            <a:endParaRPr lang="sv-SE" sz="1600" dirty="0"/>
          </a:p>
        </p:txBody>
      </p:sp>
    </p:spTree>
    <p:extLst>
      <p:ext uri="{BB962C8B-B14F-4D97-AF65-F5344CB8AC3E}">
        <p14:creationId xmlns:p14="http://schemas.microsoft.com/office/powerpoint/2010/main" val="20206296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984000" y="-7345"/>
            <a:ext cx="2160000" cy="6986528"/>
          </a:xfrm>
          <a:prstGeom prst="rect">
            <a:avLst/>
          </a:prstGeom>
          <a:solidFill>
            <a:schemeClr val="bg2"/>
          </a:solidFill>
          <a:ln>
            <a:noFill/>
          </a:ln>
        </p:spPr>
        <p:txBody>
          <a:bodyPr wrap="square" rtlCol="0">
            <a:spAutoFit/>
          </a:bodyPr>
          <a:lstStyle/>
          <a:p>
            <a:endParaRPr lang="sv-SE" sz="1600" dirty="0"/>
          </a:p>
          <a:p>
            <a:endParaRPr lang="sv-SE" sz="1600" dirty="0"/>
          </a:p>
          <a:p>
            <a:r>
              <a:rPr lang="sv-SE" sz="1600" dirty="0"/>
              <a:t>Ett val innebär att det finns mer än ett alternativ. </a:t>
            </a:r>
          </a:p>
          <a:p>
            <a:endParaRPr lang="sv-SE" sz="1600" dirty="0"/>
          </a:p>
          <a:p>
            <a:endParaRPr lang="sv-SE" sz="1600" dirty="0"/>
          </a:p>
          <a:p>
            <a:endParaRPr lang="sv-SE" sz="1600" dirty="0"/>
          </a:p>
          <a:p>
            <a:endParaRPr lang="sv-SE" sz="1600" dirty="0"/>
          </a:p>
          <a:p>
            <a:endParaRPr lang="sv-SE" sz="1600" dirty="0"/>
          </a:p>
          <a:p>
            <a:endParaRPr lang="sv-SE" sz="1600" dirty="0"/>
          </a:p>
          <a:p>
            <a:endParaRPr lang="sv-SE" sz="1600" dirty="0"/>
          </a:p>
          <a:p>
            <a:endParaRPr lang="sv-SE" sz="1600" dirty="0"/>
          </a:p>
          <a:p>
            <a:endParaRPr lang="sv-SE" sz="1600" dirty="0"/>
          </a:p>
          <a:p>
            <a:endParaRPr lang="sv-SE" sz="1600" dirty="0"/>
          </a:p>
          <a:p>
            <a:endParaRPr lang="sv-SE" sz="1600" dirty="0"/>
          </a:p>
          <a:p>
            <a:endParaRPr lang="sv-SE" sz="1600" dirty="0"/>
          </a:p>
          <a:p>
            <a:endParaRPr lang="sv-SE" sz="1600" dirty="0"/>
          </a:p>
          <a:p>
            <a:endParaRPr lang="sv-SE" sz="1600" dirty="0"/>
          </a:p>
          <a:p>
            <a:endParaRPr lang="sv-SE" sz="1600" dirty="0"/>
          </a:p>
          <a:p>
            <a:endParaRPr lang="sv-SE" sz="1600" dirty="0"/>
          </a:p>
          <a:p>
            <a:endParaRPr lang="sv-SE" sz="1600" dirty="0"/>
          </a:p>
          <a:p>
            <a:endParaRPr lang="sv-SE" sz="1600" dirty="0"/>
          </a:p>
          <a:p>
            <a:endParaRPr lang="sv-SE" sz="1600" dirty="0"/>
          </a:p>
          <a:p>
            <a:endParaRPr lang="sv-SE" sz="1600" dirty="0"/>
          </a:p>
          <a:p>
            <a:endParaRPr lang="sv-SE" sz="1600" dirty="0"/>
          </a:p>
          <a:p>
            <a:endParaRPr lang="sv-SE" sz="1600" dirty="0"/>
          </a:p>
        </p:txBody>
      </p:sp>
      <p:sp>
        <p:nvSpPr>
          <p:cNvPr id="6" name="Rectangle 5"/>
          <p:cNvSpPr/>
          <p:nvPr/>
        </p:nvSpPr>
        <p:spPr>
          <a:xfrm>
            <a:off x="0" y="-7345"/>
            <a:ext cx="6984000" cy="6865345"/>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5" name="TextBox 4"/>
          <p:cNvSpPr txBox="1"/>
          <p:nvPr/>
        </p:nvSpPr>
        <p:spPr>
          <a:xfrm>
            <a:off x="389073" y="404664"/>
            <a:ext cx="6120680" cy="461665"/>
          </a:xfrm>
          <a:prstGeom prst="rect">
            <a:avLst/>
          </a:prstGeom>
          <a:noFill/>
        </p:spPr>
        <p:txBody>
          <a:bodyPr wrap="square" rtlCol="0">
            <a:spAutoFit/>
          </a:bodyPr>
          <a:lstStyle/>
          <a:p>
            <a:r>
              <a:rPr lang="sv-SE" sz="2400" dirty="0">
                <a:latin typeface="+mj-lt"/>
              </a:rPr>
              <a:t>L A G: Lämplig, Acceptabel, Genomförbar</a:t>
            </a:r>
          </a:p>
        </p:txBody>
      </p:sp>
      <p:sp>
        <p:nvSpPr>
          <p:cNvPr id="7" name="TextBox 6"/>
          <p:cNvSpPr txBox="1"/>
          <p:nvPr/>
        </p:nvSpPr>
        <p:spPr>
          <a:xfrm>
            <a:off x="539552" y="1332849"/>
            <a:ext cx="6120680" cy="5078313"/>
          </a:xfrm>
          <a:prstGeom prst="rect">
            <a:avLst/>
          </a:prstGeom>
          <a:solidFill>
            <a:schemeClr val="bg1"/>
          </a:solidFill>
        </p:spPr>
        <p:txBody>
          <a:bodyPr wrap="square" rtlCol="0">
            <a:spAutoFit/>
          </a:bodyPr>
          <a:lstStyle/>
          <a:p>
            <a:endParaRPr lang="sv-SE" i="1" dirty="0"/>
          </a:p>
          <a:p>
            <a:r>
              <a:rPr lang="sv-SE" dirty="0"/>
              <a:t>			</a:t>
            </a:r>
          </a:p>
          <a:p>
            <a:endParaRPr lang="sv-SE" u="sng" dirty="0"/>
          </a:p>
          <a:p>
            <a:endParaRPr lang="sv-SE" u="sng" dirty="0"/>
          </a:p>
          <a:p>
            <a:endParaRPr lang="sv-SE" u="sng" dirty="0"/>
          </a:p>
          <a:p>
            <a:r>
              <a:rPr lang="sv-SE" dirty="0"/>
              <a:t>			</a:t>
            </a:r>
            <a:r>
              <a:rPr lang="sv-SE" u="sng" dirty="0"/>
              <a:t>Vilken metod ska du välja?</a:t>
            </a:r>
          </a:p>
          <a:p>
            <a:r>
              <a:rPr lang="sv-SE" dirty="0"/>
              <a:t>			- Lämplig</a:t>
            </a:r>
          </a:p>
          <a:p>
            <a:r>
              <a:rPr lang="sv-SE" dirty="0"/>
              <a:t>			- Acceptabel</a:t>
            </a:r>
          </a:p>
          <a:p>
            <a:r>
              <a:rPr lang="sv-SE" dirty="0"/>
              <a:t>			- Genomförbar</a:t>
            </a:r>
          </a:p>
          <a:p>
            <a:endParaRPr lang="sv-SE" dirty="0"/>
          </a:p>
          <a:p>
            <a:r>
              <a:rPr lang="sv-SE" dirty="0"/>
              <a:t>			</a:t>
            </a:r>
            <a:r>
              <a:rPr lang="sv-SE" b="1" i="1" dirty="0"/>
              <a:t>Finns det alternativa metoder?</a:t>
            </a:r>
          </a:p>
          <a:p>
            <a:endParaRPr lang="sv-SE" dirty="0"/>
          </a:p>
          <a:p>
            <a:endParaRPr lang="sv-SE" dirty="0"/>
          </a:p>
          <a:p>
            <a:endParaRPr lang="sv-SE" dirty="0"/>
          </a:p>
          <a:p>
            <a:endParaRPr lang="sv-SE" dirty="0"/>
          </a:p>
          <a:p>
            <a:endParaRPr lang="sv-SE" dirty="0"/>
          </a:p>
          <a:p>
            <a:endParaRPr lang="sv-SE" dirty="0"/>
          </a:p>
          <a:p>
            <a:endParaRPr lang="sv-SE" dirty="0"/>
          </a:p>
        </p:txBody>
      </p:sp>
      <p:pic>
        <p:nvPicPr>
          <p:cNvPr id="1026" name="Picture 2" descr="C:\Users\susanne\AppData\Local\Microsoft\Windows\Temporary Internet Files\Content.IE5\0KONLRHX\MC900379693[1].wmf"/>
          <p:cNvPicPr>
            <a:picLocks noChangeAspect="1" noChangeArrowheads="1"/>
          </p:cNvPicPr>
          <p:nvPr/>
        </p:nvPicPr>
        <p:blipFill>
          <a:blip r:embed="rId3" cstate="print">
            <a:biLevel thresh="25000"/>
            <a:extLst>
              <a:ext uri="{28A0092B-C50C-407E-A947-70E740481C1C}">
                <a14:useLocalDpi xmlns:a14="http://schemas.microsoft.com/office/drawing/2010/main" val="0"/>
              </a:ext>
            </a:extLst>
          </a:blip>
          <a:srcRect/>
          <a:stretch>
            <a:fillRect/>
          </a:stretch>
        </p:blipFill>
        <p:spPr bwMode="auto">
          <a:xfrm>
            <a:off x="611560" y="2492896"/>
            <a:ext cx="2194154" cy="24003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024511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984000" y="-7345"/>
            <a:ext cx="2160000" cy="6986528"/>
          </a:xfrm>
          <a:prstGeom prst="rect">
            <a:avLst/>
          </a:prstGeom>
          <a:solidFill>
            <a:schemeClr val="bg2"/>
          </a:solidFill>
          <a:ln>
            <a:noFill/>
          </a:ln>
        </p:spPr>
        <p:txBody>
          <a:bodyPr wrap="square" rtlCol="0">
            <a:spAutoFit/>
          </a:bodyPr>
          <a:lstStyle/>
          <a:p>
            <a:r>
              <a:rPr lang="sv-SE" sz="1600" dirty="0">
                <a:latin typeface="Bodoni MT" panose="02070603080606020203" pitchFamily="18" charset="0"/>
              </a:rPr>
              <a:t>Gör en lista på exakt vad som skall mätas och hur. Rita tidigt upp ett flödesdiagram som visar hur din mätningar leder till dina slutsatser.</a:t>
            </a: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p:txBody>
      </p:sp>
      <p:sp>
        <p:nvSpPr>
          <p:cNvPr id="6" name="Rectangle 5"/>
          <p:cNvSpPr/>
          <p:nvPr/>
        </p:nvSpPr>
        <p:spPr>
          <a:xfrm>
            <a:off x="0" y="-7345"/>
            <a:ext cx="6984000" cy="6865345"/>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5" name="TextBox 4"/>
          <p:cNvSpPr txBox="1"/>
          <p:nvPr/>
        </p:nvSpPr>
        <p:spPr>
          <a:xfrm>
            <a:off x="389073" y="404664"/>
            <a:ext cx="6120680" cy="461665"/>
          </a:xfrm>
          <a:prstGeom prst="rect">
            <a:avLst/>
          </a:prstGeom>
          <a:noFill/>
        </p:spPr>
        <p:txBody>
          <a:bodyPr wrap="square" rtlCol="0">
            <a:spAutoFit/>
          </a:bodyPr>
          <a:lstStyle/>
          <a:p>
            <a:r>
              <a:rPr lang="sv-SE" sz="2400" dirty="0">
                <a:latin typeface="+mj-lt"/>
              </a:rPr>
              <a:t>Hur många prov?</a:t>
            </a:r>
          </a:p>
        </p:txBody>
      </p:sp>
      <p:sp>
        <p:nvSpPr>
          <p:cNvPr id="7" name="TextBox 6"/>
          <p:cNvSpPr txBox="1"/>
          <p:nvPr/>
        </p:nvSpPr>
        <p:spPr>
          <a:xfrm>
            <a:off x="533089" y="1016144"/>
            <a:ext cx="5839111" cy="5262979"/>
          </a:xfrm>
          <a:prstGeom prst="rect">
            <a:avLst/>
          </a:prstGeom>
          <a:solidFill>
            <a:schemeClr val="bg1"/>
          </a:solidFill>
        </p:spPr>
        <p:txBody>
          <a:bodyPr wrap="square" rtlCol="0">
            <a:spAutoFit/>
          </a:bodyPr>
          <a:lstStyle/>
          <a:p>
            <a:r>
              <a:rPr lang="sv-SE" sz="1600" dirty="0"/>
              <a:t>Hur många försök man måste göra beror på vilken grad av reliabilitet man vill uppnå – många prov ger högre säkerhet i svaret, men kostar både pengar och energi</a:t>
            </a:r>
          </a:p>
          <a:p>
            <a:endParaRPr lang="sv-SE" sz="1600" dirty="0"/>
          </a:p>
          <a:p>
            <a:endParaRPr lang="sv-SE" sz="1600" dirty="0"/>
          </a:p>
          <a:p>
            <a:endParaRPr lang="sv-SE" sz="1600" dirty="0"/>
          </a:p>
          <a:p>
            <a:endParaRPr lang="sv-SE" sz="1600" dirty="0"/>
          </a:p>
          <a:p>
            <a:endParaRPr lang="sv-SE" sz="1600" dirty="0"/>
          </a:p>
          <a:p>
            <a:endParaRPr lang="sv-SE" sz="1600" dirty="0"/>
          </a:p>
          <a:p>
            <a:endParaRPr lang="sv-SE" sz="1600" dirty="0"/>
          </a:p>
          <a:p>
            <a:endParaRPr lang="sv-SE" sz="1600" dirty="0"/>
          </a:p>
          <a:p>
            <a:endParaRPr lang="sv-SE" sz="1600" dirty="0"/>
          </a:p>
          <a:p>
            <a:endParaRPr lang="sv-SE" sz="1600" dirty="0"/>
          </a:p>
          <a:p>
            <a:endParaRPr lang="sv-SE" sz="1600" dirty="0"/>
          </a:p>
          <a:p>
            <a:endParaRPr lang="sv-SE" sz="1600" dirty="0"/>
          </a:p>
          <a:p>
            <a:endParaRPr lang="sv-SE" sz="1600" dirty="0"/>
          </a:p>
          <a:p>
            <a:endParaRPr lang="sv-SE" sz="1600" dirty="0"/>
          </a:p>
          <a:p>
            <a:r>
              <a:rPr lang="sv-SE" sz="1600" dirty="0"/>
              <a:t>Ett vanligt antal i examensarbeten är c:a 10 prov. Inte sällan utnyttjas dessa försöksresultat i forskning senare genom att komplettera med vidare undersökningar</a:t>
            </a:r>
          </a:p>
          <a:p>
            <a:endParaRPr lang="sv-SE" sz="1600"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3688" y="1825153"/>
            <a:ext cx="3176587" cy="3548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3368901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984000" y="-7345"/>
            <a:ext cx="2160000" cy="7232749"/>
          </a:xfrm>
          <a:prstGeom prst="rect">
            <a:avLst/>
          </a:prstGeom>
          <a:solidFill>
            <a:schemeClr val="bg2"/>
          </a:solidFill>
          <a:ln>
            <a:noFill/>
          </a:ln>
        </p:spPr>
        <p:txBody>
          <a:bodyPr wrap="square" rtlCol="0">
            <a:spAutoFit/>
          </a:bodyPr>
          <a:lstStyle/>
          <a:p>
            <a:r>
              <a:rPr lang="sv-SE" sz="1600" dirty="0">
                <a:latin typeface="Bodoni MT" panose="02070603080606020203" pitchFamily="18" charset="0"/>
              </a:rPr>
              <a:t>Den här kommunikationen kan till delar skötas av er handledare. Se till att ni själva förstår varför val görs. Ni måste kunna motivera det i rapporten senare.</a:t>
            </a: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p:txBody>
      </p:sp>
      <p:sp>
        <p:nvSpPr>
          <p:cNvPr id="6" name="Rectangle 5"/>
          <p:cNvSpPr/>
          <p:nvPr/>
        </p:nvSpPr>
        <p:spPr>
          <a:xfrm>
            <a:off x="0" y="-7345"/>
            <a:ext cx="6984000" cy="6865345"/>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5" name="TextBox 4"/>
          <p:cNvSpPr txBox="1"/>
          <p:nvPr/>
        </p:nvSpPr>
        <p:spPr>
          <a:xfrm>
            <a:off x="389073" y="404664"/>
            <a:ext cx="6120680" cy="461665"/>
          </a:xfrm>
          <a:prstGeom prst="rect">
            <a:avLst/>
          </a:prstGeom>
          <a:noFill/>
        </p:spPr>
        <p:txBody>
          <a:bodyPr wrap="square" rtlCol="0">
            <a:spAutoFit/>
          </a:bodyPr>
          <a:lstStyle/>
          <a:p>
            <a:r>
              <a:rPr lang="sv-SE" sz="2400" dirty="0">
                <a:latin typeface="+mj-lt"/>
              </a:rPr>
              <a:t>Förberedelser</a:t>
            </a:r>
          </a:p>
        </p:txBody>
      </p:sp>
      <p:sp>
        <p:nvSpPr>
          <p:cNvPr id="7" name="TextBox 6"/>
          <p:cNvSpPr txBox="1"/>
          <p:nvPr/>
        </p:nvSpPr>
        <p:spPr>
          <a:xfrm>
            <a:off x="533089" y="1016144"/>
            <a:ext cx="5839111" cy="5262979"/>
          </a:xfrm>
          <a:prstGeom prst="rect">
            <a:avLst/>
          </a:prstGeom>
          <a:solidFill>
            <a:schemeClr val="bg1"/>
          </a:solidFill>
        </p:spPr>
        <p:txBody>
          <a:bodyPr wrap="square" rtlCol="0">
            <a:spAutoFit/>
          </a:bodyPr>
          <a:lstStyle/>
          <a:p>
            <a:r>
              <a:rPr lang="sv-SE" sz="1600" dirty="0"/>
              <a:t>Meddela </a:t>
            </a:r>
            <a:r>
              <a:rPr lang="sv-SE" sz="1600" dirty="0" err="1"/>
              <a:t>labansvarig</a:t>
            </a:r>
            <a:r>
              <a:rPr lang="sv-SE" sz="1600" dirty="0"/>
              <a:t> i god tid innan:</a:t>
            </a:r>
          </a:p>
          <a:p>
            <a:pPr marL="285750" indent="-285750">
              <a:buFont typeface="Arial" panose="020B0604020202020204" pitchFamily="34" charset="0"/>
              <a:buChar char="•"/>
            </a:pPr>
            <a:r>
              <a:rPr lang="sv-SE" sz="1600" i="1" dirty="0"/>
              <a:t>När ni planerar att genomföra försöken</a:t>
            </a:r>
          </a:p>
          <a:p>
            <a:pPr marL="285750" indent="-285750">
              <a:buFont typeface="Arial" panose="020B0604020202020204" pitchFamily="34" charset="0"/>
              <a:buChar char="•"/>
            </a:pPr>
            <a:r>
              <a:rPr lang="sv-SE" sz="1600" i="1" dirty="0"/>
              <a:t>Vilken personal ni behöver till er hjälp </a:t>
            </a:r>
          </a:p>
          <a:p>
            <a:pPr marL="285750" indent="-285750">
              <a:buFont typeface="Arial" panose="020B0604020202020204" pitchFamily="34" charset="0"/>
              <a:buChar char="•"/>
            </a:pPr>
            <a:r>
              <a:rPr lang="sv-SE" sz="1600" i="1" dirty="0"/>
              <a:t>Vilken utrustning ni tar i anspråk</a:t>
            </a:r>
          </a:p>
          <a:p>
            <a:pPr marL="285750" indent="-285750">
              <a:buFont typeface="Arial" panose="020B0604020202020204" pitchFamily="34" charset="0"/>
              <a:buChar char="•"/>
            </a:pPr>
            <a:r>
              <a:rPr lang="sv-SE" sz="1600" i="1" dirty="0"/>
              <a:t>Hur lång tid ni planerar att det skall ta</a:t>
            </a:r>
          </a:p>
          <a:p>
            <a:endParaRPr lang="sv-SE" sz="1600" dirty="0"/>
          </a:p>
          <a:p>
            <a:r>
              <a:rPr lang="sv-SE" sz="1600" dirty="0"/>
              <a:t>Gör ritningar i skala på försöksuppställning och provkropp</a:t>
            </a:r>
          </a:p>
          <a:p>
            <a:pPr marL="285750" indent="-285750">
              <a:buFont typeface="Arial" panose="020B0604020202020204" pitchFamily="34" charset="0"/>
              <a:buChar char="•"/>
            </a:pPr>
            <a:r>
              <a:rPr lang="sv-SE" sz="1600" i="1" dirty="0"/>
              <a:t>Passar även bra i rapporten sedan, används som underlag för diskussion och ev. beställningar av material</a:t>
            </a:r>
          </a:p>
          <a:p>
            <a:endParaRPr lang="sv-SE" sz="1600" dirty="0"/>
          </a:p>
          <a:p>
            <a:r>
              <a:rPr lang="sv-SE" sz="1600" dirty="0"/>
              <a:t>Kontrollera att provkroppen passar fysiskt i provuppställningen</a:t>
            </a:r>
          </a:p>
          <a:p>
            <a:pPr marL="285750" indent="-285750">
              <a:buFont typeface="Arial" panose="020B0604020202020204" pitchFamily="34" charset="0"/>
              <a:buChar char="•"/>
            </a:pPr>
            <a:r>
              <a:rPr lang="sv-SE" sz="1600" i="1" dirty="0"/>
              <a:t>Bildar utgångspunkt för riggens och provkroppens storlek</a:t>
            </a:r>
          </a:p>
          <a:p>
            <a:endParaRPr lang="sv-SE" sz="1600" dirty="0"/>
          </a:p>
          <a:p>
            <a:endParaRPr lang="sv-SE" sz="1600" dirty="0"/>
          </a:p>
          <a:p>
            <a:endParaRPr lang="sv-SE" sz="1600" dirty="0"/>
          </a:p>
          <a:p>
            <a:endParaRPr lang="sv-SE" sz="1600" dirty="0"/>
          </a:p>
          <a:p>
            <a:endParaRPr lang="sv-SE" sz="1600" dirty="0"/>
          </a:p>
          <a:p>
            <a:endParaRPr lang="sv-SE" sz="1600" dirty="0"/>
          </a:p>
          <a:p>
            <a:endParaRPr lang="sv-SE" sz="1600" dirty="0"/>
          </a:p>
          <a:p>
            <a:endParaRPr lang="sv-SE" sz="1600" dirty="0"/>
          </a:p>
          <a:p>
            <a:endParaRPr lang="sv-SE" sz="1600" dirty="0"/>
          </a:p>
        </p:txBody>
      </p:sp>
      <p:pic>
        <p:nvPicPr>
          <p:cNvPr id="8" name="Picture 4" descr="Figure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54314" y="4077072"/>
            <a:ext cx="4009774" cy="21602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176488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984000" y="-7345"/>
            <a:ext cx="2160000" cy="6986528"/>
          </a:xfrm>
          <a:prstGeom prst="rect">
            <a:avLst/>
          </a:prstGeom>
          <a:solidFill>
            <a:schemeClr val="bg2"/>
          </a:solidFill>
          <a:ln>
            <a:noFill/>
          </a:ln>
        </p:spPr>
        <p:txBody>
          <a:bodyPr wrap="square" rtlCol="0">
            <a:spAutoFit/>
          </a:bodyPr>
          <a:lstStyle/>
          <a:p>
            <a:r>
              <a:rPr lang="sv-SE" sz="1600" dirty="0">
                <a:latin typeface="Bodoni MT" panose="02070603080606020203" pitchFamily="18" charset="0"/>
              </a:rPr>
              <a:t>Minutiös noggrannhet är av vikt här. Om ni inte själva är med i de här processerna, se till att ni får detaljerna. Ni måste ha dem senare till rapporten.</a:t>
            </a: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p:txBody>
      </p:sp>
      <p:sp>
        <p:nvSpPr>
          <p:cNvPr id="6" name="Rectangle 5"/>
          <p:cNvSpPr/>
          <p:nvPr/>
        </p:nvSpPr>
        <p:spPr>
          <a:xfrm>
            <a:off x="0" y="-7345"/>
            <a:ext cx="6984000" cy="6865345"/>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5" name="TextBox 4"/>
          <p:cNvSpPr txBox="1"/>
          <p:nvPr/>
        </p:nvSpPr>
        <p:spPr>
          <a:xfrm>
            <a:off x="389073" y="404664"/>
            <a:ext cx="6120680" cy="461665"/>
          </a:xfrm>
          <a:prstGeom prst="rect">
            <a:avLst/>
          </a:prstGeom>
          <a:noFill/>
        </p:spPr>
        <p:txBody>
          <a:bodyPr wrap="square" rtlCol="0">
            <a:spAutoFit/>
          </a:bodyPr>
          <a:lstStyle/>
          <a:p>
            <a:r>
              <a:rPr lang="sv-SE" sz="2400" dirty="0">
                <a:latin typeface="+mj-lt"/>
              </a:rPr>
              <a:t>Förberedelser</a:t>
            </a:r>
          </a:p>
        </p:txBody>
      </p:sp>
      <p:sp>
        <p:nvSpPr>
          <p:cNvPr id="7" name="TextBox 6"/>
          <p:cNvSpPr txBox="1"/>
          <p:nvPr/>
        </p:nvSpPr>
        <p:spPr>
          <a:xfrm>
            <a:off x="533089" y="1016144"/>
            <a:ext cx="5839111" cy="5016758"/>
          </a:xfrm>
          <a:prstGeom prst="rect">
            <a:avLst/>
          </a:prstGeom>
          <a:solidFill>
            <a:schemeClr val="bg1"/>
          </a:solidFill>
        </p:spPr>
        <p:txBody>
          <a:bodyPr wrap="square" rtlCol="0">
            <a:spAutoFit/>
          </a:bodyPr>
          <a:lstStyle/>
          <a:p>
            <a:r>
              <a:rPr lang="sv-SE" sz="1600" dirty="0"/>
              <a:t>Bestäm vilka parametrar som mäts och hur </a:t>
            </a:r>
          </a:p>
          <a:p>
            <a:pPr marL="285750" indent="-285750">
              <a:buFont typeface="Arial" panose="020B0604020202020204" pitchFamily="34" charset="0"/>
              <a:buChar char="•"/>
            </a:pPr>
            <a:r>
              <a:rPr lang="sv-SE" sz="1600" i="1" dirty="0"/>
              <a:t>Vilka givare skall användas – måste de beställas? </a:t>
            </a:r>
            <a:r>
              <a:rPr lang="sv-SE" sz="1600" i="1" dirty="0" err="1"/>
              <a:t>Rosette</a:t>
            </a:r>
            <a:r>
              <a:rPr lang="sv-SE" sz="1600" i="1" dirty="0"/>
              <a:t>-givare, trådtöjningsgivare, LVDT</a:t>
            </a:r>
          </a:p>
          <a:p>
            <a:endParaRPr lang="sv-SE" sz="1600" dirty="0"/>
          </a:p>
          <a:p>
            <a:r>
              <a:rPr lang="sv-SE" sz="1600" dirty="0"/>
              <a:t>Beställ eventuella riggar och utrustning från centralverkstaden (1 veckas </a:t>
            </a:r>
            <a:r>
              <a:rPr lang="sv-SE" sz="1600" dirty="0" err="1"/>
              <a:t>lev.tid</a:t>
            </a:r>
            <a:r>
              <a:rPr lang="sv-SE" sz="1600" dirty="0"/>
              <a:t>)</a:t>
            </a:r>
          </a:p>
          <a:p>
            <a:pPr marL="285750" indent="-285750">
              <a:buFont typeface="Arial" panose="020B0604020202020204" pitchFamily="34" charset="0"/>
              <a:buChar char="•"/>
            </a:pPr>
            <a:r>
              <a:rPr lang="sv-SE" sz="1600" i="1" dirty="0"/>
              <a:t>Gör noggranna ritningar (maskinritningar)</a:t>
            </a:r>
          </a:p>
          <a:p>
            <a:endParaRPr lang="sv-SE" sz="1600" dirty="0"/>
          </a:p>
          <a:p>
            <a:r>
              <a:rPr lang="sv-SE" sz="1600" dirty="0"/>
              <a:t>Beställ materiel till försöken (kontrollera allt från minsta skruv till de verktyg ni skall använda) – 2-3 veckor leverans ej ovanligt</a:t>
            </a:r>
          </a:p>
          <a:p>
            <a:pPr marL="285750" indent="-285750">
              <a:buFont typeface="Arial" panose="020B0604020202020204" pitchFamily="34" charset="0"/>
              <a:buChar char="•"/>
            </a:pPr>
            <a:r>
              <a:rPr lang="sv-SE" sz="1600" i="1" dirty="0"/>
              <a:t>Härdat glas tog tre veckor att få fram</a:t>
            </a:r>
          </a:p>
          <a:p>
            <a:endParaRPr lang="sv-SE" sz="1600" dirty="0"/>
          </a:p>
          <a:p>
            <a:endParaRPr lang="sv-SE" sz="1600" dirty="0"/>
          </a:p>
          <a:p>
            <a:endParaRPr lang="sv-SE" sz="1600" dirty="0"/>
          </a:p>
          <a:p>
            <a:endParaRPr lang="sv-SE" sz="1600" dirty="0"/>
          </a:p>
          <a:p>
            <a:endParaRPr lang="sv-SE" sz="1600" dirty="0"/>
          </a:p>
          <a:p>
            <a:endParaRPr lang="sv-SE" sz="1600" dirty="0"/>
          </a:p>
          <a:p>
            <a:endParaRPr lang="sv-SE" sz="1600" dirty="0"/>
          </a:p>
          <a:p>
            <a:endParaRPr lang="sv-SE" sz="1600" dirty="0"/>
          </a:p>
          <a:p>
            <a:endParaRPr lang="sv-SE" sz="1600" dirty="0"/>
          </a:p>
        </p:txBody>
      </p:sp>
    </p:spTree>
    <p:extLst>
      <p:ext uri="{BB962C8B-B14F-4D97-AF65-F5344CB8AC3E}">
        <p14:creationId xmlns:p14="http://schemas.microsoft.com/office/powerpoint/2010/main" val="236160476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984000" y="-7345"/>
            <a:ext cx="2160000" cy="6986528"/>
          </a:xfrm>
          <a:prstGeom prst="rect">
            <a:avLst/>
          </a:prstGeom>
          <a:solidFill>
            <a:schemeClr val="bg2"/>
          </a:solidFill>
          <a:ln>
            <a:noFill/>
          </a:ln>
        </p:spPr>
        <p:txBody>
          <a:bodyPr wrap="square" rtlCol="0">
            <a:spAutoFit/>
          </a:bodyPr>
          <a:lstStyle/>
          <a:p>
            <a:r>
              <a:rPr lang="sv-SE" sz="1600" dirty="0">
                <a:latin typeface="Bodoni MT" panose="02070603080606020203" pitchFamily="18" charset="0"/>
              </a:rPr>
              <a:t>All tid ni kan spara i </a:t>
            </a:r>
            <a:r>
              <a:rPr lang="sv-SE" sz="1600" dirty="0" err="1">
                <a:latin typeface="Bodoni MT" panose="02070603080606020203" pitchFamily="18" charset="0"/>
              </a:rPr>
              <a:t>lab</a:t>
            </a:r>
            <a:r>
              <a:rPr lang="sv-SE" sz="1600" dirty="0">
                <a:latin typeface="Bodoni MT" panose="02070603080606020203" pitchFamily="18" charset="0"/>
              </a:rPr>
              <a:t> är intjänade pengar.</a:t>
            </a: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p:txBody>
      </p:sp>
      <p:sp>
        <p:nvSpPr>
          <p:cNvPr id="6" name="Rectangle 5"/>
          <p:cNvSpPr/>
          <p:nvPr/>
        </p:nvSpPr>
        <p:spPr>
          <a:xfrm>
            <a:off x="0" y="-7345"/>
            <a:ext cx="6984000" cy="6865345"/>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5" name="TextBox 4"/>
          <p:cNvSpPr txBox="1"/>
          <p:nvPr/>
        </p:nvSpPr>
        <p:spPr>
          <a:xfrm>
            <a:off x="389073" y="404664"/>
            <a:ext cx="6120680" cy="461665"/>
          </a:xfrm>
          <a:prstGeom prst="rect">
            <a:avLst/>
          </a:prstGeom>
          <a:noFill/>
        </p:spPr>
        <p:txBody>
          <a:bodyPr wrap="square" rtlCol="0">
            <a:spAutoFit/>
          </a:bodyPr>
          <a:lstStyle/>
          <a:p>
            <a:r>
              <a:rPr lang="sv-SE" sz="2400" dirty="0">
                <a:latin typeface="+mj-lt"/>
              </a:rPr>
              <a:t>Förberedelser</a:t>
            </a:r>
          </a:p>
        </p:txBody>
      </p:sp>
      <p:sp>
        <p:nvSpPr>
          <p:cNvPr id="7" name="TextBox 6"/>
          <p:cNvSpPr txBox="1"/>
          <p:nvPr/>
        </p:nvSpPr>
        <p:spPr>
          <a:xfrm>
            <a:off x="533089" y="1016144"/>
            <a:ext cx="5839111" cy="5016758"/>
          </a:xfrm>
          <a:prstGeom prst="rect">
            <a:avLst/>
          </a:prstGeom>
          <a:solidFill>
            <a:schemeClr val="bg1"/>
          </a:solidFill>
        </p:spPr>
        <p:txBody>
          <a:bodyPr wrap="square" rtlCol="0">
            <a:spAutoFit/>
          </a:bodyPr>
          <a:lstStyle/>
          <a:p>
            <a:r>
              <a:rPr lang="sv-SE" sz="1600" dirty="0"/>
              <a:t>Gör ett provningsprotokoll</a:t>
            </a:r>
          </a:p>
          <a:p>
            <a:pPr marL="285750" indent="-285750">
              <a:buFont typeface="Arial" panose="020B0604020202020204" pitchFamily="34" charset="0"/>
              <a:buChar char="•"/>
            </a:pPr>
            <a:r>
              <a:rPr lang="sv-SE" sz="1600" i="1" dirty="0"/>
              <a:t>En sida per provkropp, datum, plats för skiss</a:t>
            </a:r>
          </a:p>
          <a:p>
            <a:endParaRPr lang="sv-SE" sz="1600" dirty="0"/>
          </a:p>
          <a:p>
            <a:r>
              <a:rPr lang="sv-SE" sz="1600" dirty="0"/>
              <a:t>Kontrollera att det finns digitalkamera</a:t>
            </a:r>
          </a:p>
          <a:p>
            <a:pPr marL="285750" indent="-285750">
              <a:buFont typeface="Arial" panose="020B0604020202020204" pitchFamily="34" charset="0"/>
              <a:buChar char="•"/>
            </a:pPr>
            <a:r>
              <a:rPr lang="sv-SE" sz="1600" i="1" dirty="0"/>
              <a:t>Fundera på om ni ska filma</a:t>
            </a:r>
          </a:p>
          <a:p>
            <a:endParaRPr lang="sv-SE" sz="1600" dirty="0"/>
          </a:p>
          <a:p>
            <a:r>
              <a:rPr lang="sv-SE" sz="1600" dirty="0"/>
              <a:t>Kontrollera i vilket format ni får ut mätdata (och att ni kan läsa det)</a:t>
            </a:r>
          </a:p>
          <a:p>
            <a:endParaRPr lang="sv-SE" sz="1600" dirty="0"/>
          </a:p>
          <a:p>
            <a:r>
              <a:rPr lang="sv-SE" sz="1600" dirty="0"/>
              <a:t>Gör en tidplan för provningen och visa den för </a:t>
            </a:r>
            <a:r>
              <a:rPr lang="sv-SE" sz="1600" dirty="0" err="1"/>
              <a:t>labansvarig</a:t>
            </a:r>
            <a:r>
              <a:rPr lang="sv-SE" sz="1600" dirty="0"/>
              <a:t>, justera</a:t>
            </a:r>
          </a:p>
          <a:p>
            <a:pPr marL="285750" indent="-285750">
              <a:buFont typeface="Arial" panose="020B0604020202020204" pitchFamily="34" charset="0"/>
              <a:buChar char="•"/>
            </a:pPr>
            <a:r>
              <a:rPr lang="sv-SE" sz="1600" i="1" dirty="0"/>
              <a:t>Sätt den på anslagstavlan – provning kostar c:a 700 kr/tim för personal, 1.800:-/dag maskinhyra</a:t>
            </a:r>
          </a:p>
          <a:p>
            <a:endParaRPr lang="sv-SE" sz="1600" dirty="0"/>
          </a:p>
          <a:p>
            <a:endParaRPr lang="sv-SE" sz="1600" dirty="0"/>
          </a:p>
          <a:p>
            <a:endParaRPr lang="sv-SE" sz="1600" dirty="0"/>
          </a:p>
          <a:p>
            <a:endParaRPr lang="sv-SE" sz="1600" dirty="0"/>
          </a:p>
          <a:p>
            <a:endParaRPr lang="sv-SE" sz="1600" dirty="0"/>
          </a:p>
          <a:p>
            <a:endParaRPr lang="sv-SE" sz="1600" dirty="0"/>
          </a:p>
          <a:p>
            <a:endParaRPr lang="sv-SE" sz="1600" dirty="0"/>
          </a:p>
          <a:p>
            <a:endParaRPr lang="sv-SE" sz="1600" dirty="0"/>
          </a:p>
          <a:p>
            <a:endParaRPr lang="sv-SE" sz="1600" dirty="0"/>
          </a:p>
        </p:txBody>
      </p:sp>
    </p:spTree>
    <p:extLst>
      <p:ext uri="{BB962C8B-B14F-4D97-AF65-F5344CB8AC3E}">
        <p14:creationId xmlns:p14="http://schemas.microsoft.com/office/powerpoint/2010/main" val="302128474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984000" y="-7345"/>
            <a:ext cx="2160000" cy="7232749"/>
          </a:xfrm>
          <a:prstGeom prst="rect">
            <a:avLst/>
          </a:prstGeom>
          <a:solidFill>
            <a:schemeClr val="bg2"/>
          </a:solidFill>
          <a:ln>
            <a:noFill/>
          </a:ln>
        </p:spPr>
        <p:txBody>
          <a:bodyPr wrap="square" rtlCol="0">
            <a:spAutoFit/>
          </a:bodyPr>
          <a:lstStyle/>
          <a:p>
            <a:r>
              <a:rPr lang="sv-SE" sz="1600" dirty="0" err="1">
                <a:latin typeface="Bodoni MT" panose="02070603080606020203" pitchFamily="18" charset="0"/>
              </a:rPr>
              <a:t>Säkerhetsbe-stämmelserna</a:t>
            </a:r>
            <a:r>
              <a:rPr lang="sv-SE" sz="1600" dirty="0">
                <a:latin typeface="Bodoni MT" panose="02070603080606020203" pitchFamily="18" charset="0"/>
              </a:rPr>
              <a:t> kring </a:t>
            </a:r>
            <a:r>
              <a:rPr lang="sv-SE" sz="1600" dirty="0" err="1">
                <a:latin typeface="Bodoni MT" panose="02070603080606020203" pitchFamily="18" charset="0"/>
              </a:rPr>
              <a:t>labförsök</a:t>
            </a:r>
            <a:r>
              <a:rPr lang="sv-SE" sz="1600" dirty="0">
                <a:latin typeface="Bodoni MT" panose="02070603080606020203" pitchFamily="18" charset="0"/>
              </a:rPr>
              <a:t> har skärpts. Se till att följa föreskrifter och </a:t>
            </a:r>
            <a:r>
              <a:rPr lang="sv-SE" sz="1600" dirty="0" err="1">
                <a:latin typeface="Bodoni MT" panose="02070603080606020203" pitchFamily="18" charset="0"/>
              </a:rPr>
              <a:t>lab</a:t>
            </a:r>
            <a:r>
              <a:rPr lang="sv-SE" sz="1600" dirty="0">
                <a:latin typeface="Bodoni MT" panose="02070603080606020203" pitchFamily="18" charset="0"/>
              </a:rPr>
              <a:t>-personalens råd.</a:t>
            </a:r>
          </a:p>
          <a:p>
            <a:endParaRPr lang="sv-SE" sz="1600" dirty="0">
              <a:latin typeface="Bodoni MT" panose="02070603080606020203" pitchFamily="18" charset="0"/>
            </a:endParaRPr>
          </a:p>
          <a:p>
            <a:r>
              <a:rPr lang="sv-SE" sz="1600" dirty="0">
                <a:latin typeface="Bodoni MT" panose="02070603080606020203" pitchFamily="18" charset="0"/>
              </a:rPr>
              <a:t>Inga självtag!</a:t>
            </a: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p:txBody>
      </p:sp>
      <p:sp>
        <p:nvSpPr>
          <p:cNvPr id="6" name="Rectangle 5"/>
          <p:cNvSpPr/>
          <p:nvPr/>
        </p:nvSpPr>
        <p:spPr>
          <a:xfrm>
            <a:off x="0" y="-7345"/>
            <a:ext cx="6984000" cy="6865345"/>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5" name="TextBox 4"/>
          <p:cNvSpPr txBox="1"/>
          <p:nvPr/>
        </p:nvSpPr>
        <p:spPr>
          <a:xfrm>
            <a:off x="389073" y="404664"/>
            <a:ext cx="6120680" cy="461665"/>
          </a:xfrm>
          <a:prstGeom prst="rect">
            <a:avLst/>
          </a:prstGeom>
          <a:noFill/>
        </p:spPr>
        <p:txBody>
          <a:bodyPr wrap="square" rtlCol="0">
            <a:spAutoFit/>
          </a:bodyPr>
          <a:lstStyle/>
          <a:p>
            <a:r>
              <a:rPr lang="sv-SE" sz="2400" dirty="0">
                <a:latin typeface="+mj-lt"/>
              </a:rPr>
              <a:t>Tillverkning av provkroppar</a:t>
            </a:r>
          </a:p>
        </p:txBody>
      </p:sp>
      <p:sp>
        <p:nvSpPr>
          <p:cNvPr id="7" name="TextBox 6"/>
          <p:cNvSpPr txBox="1"/>
          <p:nvPr/>
        </p:nvSpPr>
        <p:spPr>
          <a:xfrm>
            <a:off x="533089" y="1016144"/>
            <a:ext cx="5839111" cy="5509200"/>
          </a:xfrm>
          <a:prstGeom prst="rect">
            <a:avLst/>
          </a:prstGeom>
          <a:solidFill>
            <a:schemeClr val="bg1"/>
          </a:solidFill>
        </p:spPr>
        <p:txBody>
          <a:bodyPr wrap="square" rtlCol="0">
            <a:spAutoFit/>
          </a:bodyPr>
          <a:lstStyle/>
          <a:p>
            <a:r>
              <a:rPr lang="sv-SE" sz="1600" dirty="0"/>
              <a:t>Ni själva är den största arbetskraften</a:t>
            </a:r>
          </a:p>
          <a:p>
            <a:endParaRPr lang="sv-SE" sz="1600" dirty="0"/>
          </a:p>
          <a:p>
            <a:r>
              <a:rPr lang="sv-SE" sz="1600" dirty="0"/>
              <a:t>Ha oömma kläder, många fickor är bra</a:t>
            </a:r>
          </a:p>
          <a:p>
            <a:endParaRPr lang="sv-SE" sz="1600" dirty="0"/>
          </a:p>
          <a:p>
            <a:r>
              <a:rPr lang="sv-SE" sz="1600" dirty="0"/>
              <a:t>Var uppmärksamma om ni måste hantera kemikalier – fråga </a:t>
            </a:r>
            <a:r>
              <a:rPr lang="sv-SE" sz="1600" dirty="0" err="1"/>
              <a:t>labpersonalen</a:t>
            </a:r>
            <a:endParaRPr lang="sv-SE" sz="1600" dirty="0"/>
          </a:p>
          <a:p>
            <a:endParaRPr lang="sv-SE" sz="1600" dirty="0"/>
          </a:p>
          <a:p>
            <a:r>
              <a:rPr lang="sv-SE" sz="1600" dirty="0"/>
              <a:t>Överskatta den tid det tar att tillverka provkropparna (med det dubbla…)</a:t>
            </a:r>
          </a:p>
          <a:p>
            <a:endParaRPr lang="sv-SE" sz="1600" dirty="0"/>
          </a:p>
          <a:p>
            <a:r>
              <a:rPr lang="sv-SE" sz="1600" dirty="0"/>
              <a:t>Kontrollera att det finns en plats att förvara provkropparna på, gör upp om det i förväg</a:t>
            </a:r>
          </a:p>
          <a:p>
            <a:endParaRPr lang="sv-SE" sz="1600" dirty="0"/>
          </a:p>
          <a:p>
            <a:r>
              <a:rPr lang="sv-SE" sz="1600" dirty="0"/>
              <a:t>Märk varje prov med en unik beteckning som syns på foto. Skall provkroppen dras isär, märk halvorna.</a:t>
            </a:r>
          </a:p>
          <a:p>
            <a:endParaRPr lang="sv-SE" sz="1600" dirty="0"/>
          </a:p>
          <a:p>
            <a:r>
              <a:rPr lang="sv-SE" sz="1600" dirty="0"/>
              <a:t>Fotografera provkroppen innan den går sönder om det är viktigt att jämföra före-efter</a:t>
            </a:r>
          </a:p>
          <a:p>
            <a:endParaRPr lang="sv-SE" sz="1600" dirty="0"/>
          </a:p>
          <a:p>
            <a:r>
              <a:rPr lang="sv-SE" sz="1600" dirty="0"/>
              <a:t>Städa efter er! Lägg tillbaka verktyg där ni fann dem</a:t>
            </a:r>
          </a:p>
          <a:p>
            <a:endParaRPr lang="sv-SE" sz="1600" dirty="0"/>
          </a:p>
          <a:p>
            <a:endParaRPr lang="sv-SE" sz="1600" dirty="0"/>
          </a:p>
        </p:txBody>
      </p:sp>
    </p:spTree>
    <p:extLst>
      <p:ext uri="{BB962C8B-B14F-4D97-AF65-F5344CB8AC3E}">
        <p14:creationId xmlns:p14="http://schemas.microsoft.com/office/powerpoint/2010/main" val="426637842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984000" y="-7345"/>
            <a:ext cx="2160000" cy="6986528"/>
          </a:xfrm>
          <a:prstGeom prst="rect">
            <a:avLst/>
          </a:prstGeom>
          <a:solidFill>
            <a:schemeClr val="bg2"/>
          </a:solidFill>
          <a:ln>
            <a:noFill/>
          </a:ln>
        </p:spPr>
        <p:txBody>
          <a:bodyPr wrap="square" rtlCol="0">
            <a:spAutoFit/>
          </a:bodyPr>
          <a:lstStyle/>
          <a:p>
            <a:r>
              <a:rPr lang="sv-SE" sz="1600" dirty="0">
                <a:latin typeface="Bodoni MT" panose="02070603080606020203" pitchFamily="18" charset="0"/>
              </a:rPr>
              <a:t>Alla observationer som ni gör under försöket hjälper er att skriva en bra rapport.</a:t>
            </a:r>
          </a:p>
          <a:p>
            <a:endParaRPr lang="sv-SE" sz="1600" dirty="0">
              <a:latin typeface="Bodoni MT" panose="02070603080606020203" pitchFamily="18" charset="0"/>
            </a:endParaRPr>
          </a:p>
          <a:p>
            <a:r>
              <a:rPr lang="sv-SE" sz="1600" dirty="0">
                <a:latin typeface="Bodoni MT" panose="02070603080606020203" pitchFamily="18" charset="0"/>
              </a:rPr>
              <a:t>Se till att alltid vara fysiskt närvarande vid försöket!</a:t>
            </a: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p:txBody>
      </p:sp>
      <p:sp>
        <p:nvSpPr>
          <p:cNvPr id="6" name="Rectangle 5"/>
          <p:cNvSpPr/>
          <p:nvPr/>
        </p:nvSpPr>
        <p:spPr>
          <a:xfrm>
            <a:off x="0" y="-7345"/>
            <a:ext cx="6984000" cy="6865345"/>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5" name="TextBox 4"/>
          <p:cNvSpPr txBox="1"/>
          <p:nvPr/>
        </p:nvSpPr>
        <p:spPr>
          <a:xfrm>
            <a:off x="389073" y="404664"/>
            <a:ext cx="6120680" cy="461665"/>
          </a:xfrm>
          <a:prstGeom prst="rect">
            <a:avLst/>
          </a:prstGeom>
          <a:noFill/>
        </p:spPr>
        <p:txBody>
          <a:bodyPr wrap="square" rtlCol="0">
            <a:spAutoFit/>
          </a:bodyPr>
          <a:lstStyle/>
          <a:p>
            <a:r>
              <a:rPr lang="sv-SE" sz="2400" dirty="0">
                <a:latin typeface="+mj-lt"/>
              </a:rPr>
              <a:t>Under försöket</a:t>
            </a:r>
          </a:p>
        </p:txBody>
      </p:sp>
      <p:sp>
        <p:nvSpPr>
          <p:cNvPr id="7" name="TextBox 6"/>
          <p:cNvSpPr txBox="1"/>
          <p:nvPr/>
        </p:nvSpPr>
        <p:spPr>
          <a:xfrm>
            <a:off x="533089" y="1016144"/>
            <a:ext cx="5839111" cy="5509200"/>
          </a:xfrm>
          <a:prstGeom prst="rect">
            <a:avLst/>
          </a:prstGeom>
          <a:solidFill>
            <a:schemeClr val="bg1"/>
          </a:solidFill>
        </p:spPr>
        <p:txBody>
          <a:bodyPr wrap="square" rtlCol="0">
            <a:spAutoFit/>
          </a:bodyPr>
          <a:lstStyle/>
          <a:p>
            <a:r>
              <a:rPr lang="sv-SE" sz="1600" dirty="0"/>
              <a:t>Notera allt som händer under försöket i protokollet – sprickor, temperaturförändringar, grejer som lossnar, oväntade händelser i mätningen, ljud</a:t>
            </a:r>
          </a:p>
          <a:p>
            <a:endParaRPr lang="sv-SE" sz="1600" dirty="0"/>
          </a:p>
          <a:p>
            <a:r>
              <a:rPr lang="sv-SE" sz="1600" dirty="0"/>
              <a:t>Notera datum och ev. tid</a:t>
            </a:r>
          </a:p>
          <a:p>
            <a:endParaRPr lang="sv-SE" sz="1600" dirty="0"/>
          </a:p>
          <a:p>
            <a:r>
              <a:rPr lang="sv-SE" sz="1600" dirty="0"/>
              <a:t>Fotografera och ev. filma </a:t>
            </a:r>
            <a:br>
              <a:rPr lang="sv-SE" sz="1600" dirty="0"/>
            </a:br>
            <a:r>
              <a:rPr lang="sv-SE" sz="1600" dirty="0"/>
              <a:t>om skeendet är viktigt</a:t>
            </a:r>
          </a:p>
          <a:p>
            <a:endParaRPr lang="sv-SE" sz="1600" dirty="0"/>
          </a:p>
          <a:p>
            <a:r>
              <a:rPr lang="sv-SE" sz="1600" dirty="0" err="1"/>
              <a:t>Labutrustningen</a:t>
            </a:r>
            <a:r>
              <a:rPr lang="sv-SE" sz="1600" dirty="0"/>
              <a:t> sköter </a:t>
            </a:r>
            <a:br>
              <a:rPr lang="sv-SE" sz="1600" dirty="0"/>
            </a:br>
            <a:r>
              <a:rPr lang="sv-SE" sz="1600" dirty="0"/>
              <a:t>personalen, ge dig inte </a:t>
            </a:r>
            <a:br>
              <a:rPr lang="sv-SE" sz="1600" dirty="0"/>
            </a:br>
            <a:r>
              <a:rPr lang="sv-SE" sz="1600" dirty="0"/>
              <a:t>på den!</a:t>
            </a:r>
          </a:p>
          <a:p>
            <a:endParaRPr lang="sv-SE" sz="1600" dirty="0"/>
          </a:p>
          <a:p>
            <a:endParaRPr lang="sv-SE" sz="1600" dirty="0"/>
          </a:p>
          <a:p>
            <a:endParaRPr lang="sv-SE" sz="1600" dirty="0"/>
          </a:p>
          <a:p>
            <a:endParaRPr lang="sv-SE" sz="1600" dirty="0"/>
          </a:p>
          <a:p>
            <a:endParaRPr lang="sv-SE" sz="1600" dirty="0"/>
          </a:p>
          <a:p>
            <a:endParaRPr lang="sv-SE" sz="1600" dirty="0"/>
          </a:p>
          <a:p>
            <a:endParaRPr lang="sv-SE" sz="1600" dirty="0"/>
          </a:p>
          <a:p>
            <a:endParaRPr lang="sv-SE" sz="1600" dirty="0"/>
          </a:p>
          <a:p>
            <a:endParaRPr lang="sv-SE" sz="1600" dirty="0"/>
          </a:p>
          <a:p>
            <a:endParaRPr lang="sv-SE" sz="1600"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15816" y="1700808"/>
            <a:ext cx="3309937" cy="4706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3076684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984000" y="-7345"/>
            <a:ext cx="2160000" cy="6986528"/>
          </a:xfrm>
          <a:prstGeom prst="rect">
            <a:avLst/>
          </a:prstGeom>
          <a:solidFill>
            <a:schemeClr val="bg2"/>
          </a:solidFill>
          <a:ln>
            <a:noFill/>
          </a:ln>
        </p:spPr>
        <p:txBody>
          <a:bodyPr wrap="square" rtlCol="0">
            <a:spAutoFit/>
          </a:bodyPr>
          <a:lstStyle/>
          <a:p>
            <a:r>
              <a:rPr lang="sv-SE" sz="1600" dirty="0">
                <a:latin typeface="Bodoni MT" panose="02070603080606020203" pitchFamily="18" charset="0"/>
              </a:rPr>
              <a:t>Rådata måste alltid finnas tillgängligt. Se till att ni sparar dessa orörda ifall de behövs i framtiden. Lämna också över rådata till handledare om ni kommit överens om det.</a:t>
            </a: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p:txBody>
      </p:sp>
      <p:sp>
        <p:nvSpPr>
          <p:cNvPr id="6" name="Rectangle 5"/>
          <p:cNvSpPr/>
          <p:nvPr/>
        </p:nvSpPr>
        <p:spPr>
          <a:xfrm>
            <a:off x="0" y="-7345"/>
            <a:ext cx="6984000" cy="6865345"/>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5" name="TextBox 4"/>
          <p:cNvSpPr txBox="1"/>
          <p:nvPr/>
        </p:nvSpPr>
        <p:spPr>
          <a:xfrm>
            <a:off x="389073" y="404664"/>
            <a:ext cx="6120680" cy="461665"/>
          </a:xfrm>
          <a:prstGeom prst="rect">
            <a:avLst/>
          </a:prstGeom>
          <a:noFill/>
        </p:spPr>
        <p:txBody>
          <a:bodyPr wrap="square" rtlCol="0">
            <a:spAutoFit/>
          </a:bodyPr>
          <a:lstStyle/>
          <a:p>
            <a:r>
              <a:rPr lang="sv-SE" sz="2400" dirty="0">
                <a:latin typeface="+mj-lt"/>
              </a:rPr>
              <a:t>Efter försöket</a:t>
            </a:r>
          </a:p>
        </p:txBody>
      </p:sp>
      <p:sp>
        <p:nvSpPr>
          <p:cNvPr id="7" name="TextBox 6"/>
          <p:cNvSpPr txBox="1"/>
          <p:nvPr/>
        </p:nvSpPr>
        <p:spPr>
          <a:xfrm>
            <a:off x="533089" y="1016144"/>
            <a:ext cx="5839111" cy="5262979"/>
          </a:xfrm>
          <a:prstGeom prst="rect">
            <a:avLst/>
          </a:prstGeom>
          <a:solidFill>
            <a:schemeClr val="bg1"/>
          </a:solidFill>
        </p:spPr>
        <p:txBody>
          <a:bodyPr wrap="square" rtlCol="0">
            <a:spAutoFit/>
          </a:bodyPr>
          <a:lstStyle/>
          <a:p>
            <a:r>
              <a:rPr lang="sv-SE" sz="1600" dirty="0"/>
              <a:t>Döp mätfilerna till samma namn som provkropparna</a:t>
            </a:r>
          </a:p>
          <a:p>
            <a:endParaRPr lang="sv-SE" sz="1600" dirty="0"/>
          </a:p>
          <a:p>
            <a:r>
              <a:rPr lang="sv-SE" sz="1600" dirty="0"/>
              <a:t>Gör en säkerhetskopia på mätfilerna innan ni själva börjar justera i dem</a:t>
            </a:r>
          </a:p>
          <a:p>
            <a:endParaRPr lang="sv-SE" sz="1600" dirty="0"/>
          </a:p>
          <a:p>
            <a:r>
              <a:rPr lang="sv-SE" sz="1600" dirty="0"/>
              <a:t>Städa undan gamla provkroppar (släng de flesta, spara ev. några till redovisningen)</a:t>
            </a:r>
          </a:p>
          <a:p>
            <a:endParaRPr lang="sv-SE" sz="1600" dirty="0"/>
          </a:p>
          <a:p>
            <a:endParaRPr lang="sv-SE" sz="1600" dirty="0"/>
          </a:p>
          <a:p>
            <a:endParaRPr lang="sv-SE" sz="1600" dirty="0"/>
          </a:p>
          <a:p>
            <a:endParaRPr lang="sv-SE" sz="1600" dirty="0"/>
          </a:p>
          <a:p>
            <a:endParaRPr lang="sv-SE" sz="1600" dirty="0"/>
          </a:p>
          <a:p>
            <a:endParaRPr lang="sv-SE" sz="1600" dirty="0"/>
          </a:p>
          <a:p>
            <a:endParaRPr lang="sv-SE" sz="1600" dirty="0"/>
          </a:p>
          <a:p>
            <a:endParaRPr lang="sv-SE" sz="1600" dirty="0"/>
          </a:p>
          <a:p>
            <a:endParaRPr lang="sv-SE" sz="1600" dirty="0"/>
          </a:p>
          <a:p>
            <a:endParaRPr lang="sv-SE" sz="1600" dirty="0"/>
          </a:p>
          <a:p>
            <a:endParaRPr lang="sv-SE" sz="1600" dirty="0"/>
          </a:p>
          <a:p>
            <a:endParaRPr lang="sv-SE" sz="1600" dirty="0"/>
          </a:p>
          <a:p>
            <a:endParaRPr lang="sv-SE" sz="1600" dirty="0"/>
          </a:p>
          <a:p>
            <a:endParaRPr lang="sv-SE" sz="1600" dirty="0"/>
          </a:p>
        </p:txBody>
      </p:sp>
    </p:spTree>
    <p:extLst>
      <p:ext uri="{BB962C8B-B14F-4D97-AF65-F5344CB8AC3E}">
        <p14:creationId xmlns:p14="http://schemas.microsoft.com/office/powerpoint/2010/main" val="120827540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984000" y="-7345"/>
            <a:ext cx="2160000" cy="6986528"/>
          </a:xfrm>
          <a:prstGeom prst="rect">
            <a:avLst/>
          </a:prstGeom>
          <a:solidFill>
            <a:schemeClr val="bg2"/>
          </a:solidFill>
          <a:ln>
            <a:noFill/>
          </a:ln>
        </p:spPr>
        <p:txBody>
          <a:bodyPr wrap="square" rtlCol="0">
            <a:spAutoFit/>
          </a:bodyPr>
          <a:lstStyle/>
          <a:p>
            <a:r>
              <a:rPr lang="sv-SE" sz="1600" dirty="0">
                <a:latin typeface="Bodoni MT" panose="02070603080606020203" pitchFamily="18" charset="0"/>
              </a:rPr>
              <a:t>Utvärdering av data och jämförelse med teori sker i rapportens analysdel.</a:t>
            </a:r>
          </a:p>
          <a:p>
            <a:endParaRPr lang="sv-SE" sz="1600" dirty="0">
              <a:latin typeface="Bodoni MT" panose="02070603080606020203" pitchFamily="18" charset="0"/>
            </a:endParaRPr>
          </a:p>
          <a:p>
            <a:r>
              <a:rPr lang="sv-SE" sz="1600" dirty="0">
                <a:latin typeface="Bodoni MT" panose="02070603080606020203" pitchFamily="18" charset="0"/>
              </a:rPr>
              <a:t>I resultatdelen redovisas rena testresultat, utan analys eller tolkning.</a:t>
            </a: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p:txBody>
      </p:sp>
      <p:sp>
        <p:nvSpPr>
          <p:cNvPr id="6" name="Rectangle 5"/>
          <p:cNvSpPr/>
          <p:nvPr/>
        </p:nvSpPr>
        <p:spPr>
          <a:xfrm>
            <a:off x="0" y="-7345"/>
            <a:ext cx="6984000" cy="6865345"/>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5" name="TextBox 4"/>
          <p:cNvSpPr txBox="1"/>
          <p:nvPr/>
        </p:nvSpPr>
        <p:spPr>
          <a:xfrm>
            <a:off x="389073" y="404664"/>
            <a:ext cx="6120680" cy="461665"/>
          </a:xfrm>
          <a:prstGeom prst="rect">
            <a:avLst/>
          </a:prstGeom>
          <a:noFill/>
        </p:spPr>
        <p:txBody>
          <a:bodyPr wrap="square" rtlCol="0">
            <a:spAutoFit/>
          </a:bodyPr>
          <a:lstStyle/>
          <a:p>
            <a:r>
              <a:rPr lang="sv-SE" sz="2400" dirty="0">
                <a:latin typeface="+mj-lt"/>
              </a:rPr>
              <a:t>Presentation av data i resultatkapitlet</a:t>
            </a:r>
          </a:p>
        </p:txBody>
      </p:sp>
      <p:sp>
        <p:nvSpPr>
          <p:cNvPr id="7" name="TextBox 6"/>
          <p:cNvSpPr txBox="1"/>
          <p:nvPr/>
        </p:nvSpPr>
        <p:spPr>
          <a:xfrm>
            <a:off x="533089" y="1016144"/>
            <a:ext cx="5839111" cy="5262979"/>
          </a:xfrm>
          <a:prstGeom prst="rect">
            <a:avLst/>
          </a:prstGeom>
          <a:solidFill>
            <a:schemeClr val="bg1"/>
          </a:solidFill>
        </p:spPr>
        <p:txBody>
          <a:bodyPr wrap="square" rtlCol="0">
            <a:spAutoFit/>
          </a:bodyPr>
          <a:lstStyle/>
          <a:p>
            <a:r>
              <a:rPr lang="sv-SE" sz="1600" dirty="0"/>
              <a:t>Mätfiler fås ofta i Excel-format</a:t>
            </a:r>
          </a:p>
          <a:p>
            <a:pPr marL="285750" indent="-285750">
              <a:buFont typeface="Arial" panose="020B0604020202020204" pitchFamily="34" charset="0"/>
              <a:buChar char="•"/>
            </a:pPr>
            <a:r>
              <a:rPr lang="sv-SE" sz="1600" i="1" dirty="0"/>
              <a:t>Glöm inte bort att subtrahera startvärdet (s.k. nollavläsning) från mätdata</a:t>
            </a:r>
          </a:p>
          <a:p>
            <a:endParaRPr lang="sv-SE" sz="1600" dirty="0"/>
          </a:p>
          <a:p>
            <a:r>
              <a:rPr lang="sv-SE" sz="1600" dirty="0"/>
              <a:t>Plotta relevanta kurvor till rapporten (rena mätdata redovisas sällan)</a:t>
            </a:r>
          </a:p>
          <a:p>
            <a:pPr marL="285750" indent="-285750">
              <a:buFont typeface="Arial" panose="020B0604020202020204" pitchFamily="34" charset="0"/>
              <a:buChar char="•"/>
            </a:pPr>
            <a:r>
              <a:rPr lang="sv-SE" sz="1600" i="1" dirty="0"/>
              <a:t>Se till att använda SI-enheter så lång möjligt och att ha samma skala på axlarna om ni gör många grafer.</a:t>
            </a:r>
          </a:p>
          <a:p>
            <a:endParaRPr lang="sv-SE" sz="1600" dirty="0"/>
          </a:p>
          <a:p>
            <a:r>
              <a:rPr lang="sv-SE" sz="1600" dirty="0"/>
              <a:t>Beskriv vad som hände under försöken och om någon provkropp inte tagits med i analysen för att försöket på något sätt påverkades. </a:t>
            </a:r>
          </a:p>
          <a:p>
            <a:endParaRPr lang="sv-SE" sz="1600" dirty="0"/>
          </a:p>
          <a:p>
            <a:r>
              <a:rPr lang="sv-SE" sz="1600" dirty="0"/>
              <a:t>Beskriv också tillverkningen av provkropparna, mätutrustningen, försöksuppställningen, </a:t>
            </a:r>
            <a:r>
              <a:rPr lang="sv-SE" sz="1600" dirty="0" err="1"/>
              <a:t>littrering</a:t>
            </a:r>
            <a:r>
              <a:rPr lang="sv-SE" sz="1600" dirty="0"/>
              <a:t> av provkroppar.</a:t>
            </a:r>
          </a:p>
          <a:p>
            <a:endParaRPr lang="sv-SE" sz="1600" dirty="0"/>
          </a:p>
          <a:p>
            <a:r>
              <a:rPr lang="sv-SE" sz="1600" dirty="0"/>
              <a:t>Beräkna max last, spridning och medelvärden från försöken och ställ samman i en tabell.</a:t>
            </a:r>
          </a:p>
          <a:p>
            <a:endParaRPr lang="sv-SE" sz="1600" dirty="0"/>
          </a:p>
          <a:p>
            <a:endParaRPr lang="sv-SE" sz="1600" dirty="0"/>
          </a:p>
          <a:p>
            <a:endParaRPr lang="sv-SE" sz="1600" dirty="0"/>
          </a:p>
          <a:p>
            <a:endParaRPr lang="sv-SE" sz="1600" dirty="0"/>
          </a:p>
          <a:p>
            <a:endParaRPr lang="sv-SE" sz="1600" dirty="0"/>
          </a:p>
        </p:txBody>
      </p:sp>
    </p:spTree>
    <p:extLst>
      <p:ext uri="{BB962C8B-B14F-4D97-AF65-F5344CB8AC3E}">
        <p14:creationId xmlns:p14="http://schemas.microsoft.com/office/powerpoint/2010/main" val="321129197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984000" y="-7345"/>
            <a:ext cx="2160000" cy="6986528"/>
          </a:xfrm>
          <a:prstGeom prst="rect">
            <a:avLst/>
          </a:prstGeom>
          <a:solidFill>
            <a:schemeClr val="bg2"/>
          </a:solidFill>
          <a:ln>
            <a:noFill/>
          </a:ln>
        </p:spPr>
        <p:txBody>
          <a:bodyPr wrap="square" rtlCol="0">
            <a:spAutoFit/>
          </a:bodyPr>
          <a:lstStyle/>
          <a:p>
            <a:r>
              <a:rPr lang="sv-SE" sz="1600" dirty="0">
                <a:latin typeface="Bodoni MT" panose="02070603080606020203" pitchFamily="18" charset="0"/>
              </a:rPr>
              <a:t>Utvärdering av data och jämförelse med teori sker i rapportens analysdel.</a:t>
            </a:r>
          </a:p>
          <a:p>
            <a:endParaRPr lang="sv-SE" sz="1600" dirty="0">
              <a:latin typeface="Bodoni MT" panose="02070603080606020203" pitchFamily="18" charset="0"/>
            </a:endParaRPr>
          </a:p>
          <a:p>
            <a:r>
              <a:rPr lang="sv-SE" sz="1600" dirty="0">
                <a:latin typeface="Bodoni MT" panose="02070603080606020203" pitchFamily="18" charset="0"/>
              </a:rPr>
              <a:t>I resultatdelen redovisas rena testresultat, utan analys eller tolkning.</a:t>
            </a: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p:txBody>
      </p:sp>
      <p:sp>
        <p:nvSpPr>
          <p:cNvPr id="6" name="Rectangle 5"/>
          <p:cNvSpPr/>
          <p:nvPr/>
        </p:nvSpPr>
        <p:spPr>
          <a:xfrm>
            <a:off x="0" y="-7345"/>
            <a:ext cx="6984000" cy="6865345"/>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5" name="TextBox 4"/>
          <p:cNvSpPr txBox="1"/>
          <p:nvPr/>
        </p:nvSpPr>
        <p:spPr>
          <a:xfrm>
            <a:off x="389073" y="404664"/>
            <a:ext cx="6120680" cy="461665"/>
          </a:xfrm>
          <a:prstGeom prst="rect">
            <a:avLst/>
          </a:prstGeom>
          <a:noFill/>
        </p:spPr>
        <p:txBody>
          <a:bodyPr wrap="square" rtlCol="0">
            <a:spAutoFit/>
          </a:bodyPr>
          <a:lstStyle/>
          <a:p>
            <a:r>
              <a:rPr lang="sv-SE" sz="2400" dirty="0">
                <a:latin typeface="+mj-lt"/>
              </a:rPr>
              <a:t>Utvärdering av data i analyskapitlet</a:t>
            </a:r>
          </a:p>
        </p:txBody>
      </p:sp>
      <p:sp>
        <p:nvSpPr>
          <p:cNvPr id="7" name="TextBox 6"/>
          <p:cNvSpPr txBox="1"/>
          <p:nvPr/>
        </p:nvSpPr>
        <p:spPr>
          <a:xfrm>
            <a:off x="533089" y="1016144"/>
            <a:ext cx="5839111" cy="5262979"/>
          </a:xfrm>
          <a:prstGeom prst="rect">
            <a:avLst/>
          </a:prstGeom>
          <a:solidFill>
            <a:schemeClr val="bg1"/>
          </a:solidFill>
        </p:spPr>
        <p:txBody>
          <a:bodyPr wrap="square" rtlCol="0">
            <a:spAutoFit/>
          </a:bodyPr>
          <a:lstStyle/>
          <a:p>
            <a:r>
              <a:rPr lang="sv-SE" sz="1600" dirty="0"/>
              <a:t>Jämför med analysmodell från teorikapitlet i analyskapitlet</a:t>
            </a:r>
          </a:p>
          <a:p>
            <a:pPr marL="285750" indent="-285750">
              <a:buFont typeface="Arial" panose="020B0604020202020204" pitchFamily="34" charset="0"/>
              <a:buChar char="•"/>
            </a:pPr>
            <a:r>
              <a:rPr lang="sv-SE" sz="1600" i="1" dirty="0"/>
              <a:t>Plotta resultat från teori i samma graf som försöksresultaten. Använd svartvita kurvor (streckat, prickat o.s.v.). Blir det stökigt, medelvärdesbilda testresultaten.</a:t>
            </a:r>
          </a:p>
          <a:p>
            <a:endParaRPr lang="sv-SE" sz="1600" dirty="0"/>
          </a:p>
          <a:p>
            <a:r>
              <a:rPr lang="sv-SE" sz="1600" dirty="0"/>
              <a:t>Jämför också data med andra försök ur litteraturen – liknande resultat pekar på hög validitet</a:t>
            </a:r>
          </a:p>
          <a:p>
            <a:endParaRPr lang="sv-SE" sz="1600" dirty="0"/>
          </a:p>
          <a:p>
            <a:r>
              <a:rPr lang="sv-SE" sz="1600" dirty="0"/>
              <a:t>Förklara era resultat – vad kan eventuella problem med överens-</a:t>
            </a:r>
            <a:r>
              <a:rPr lang="sv-SE" sz="1600" dirty="0" err="1"/>
              <a:t>stämmelse</a:t>
            </a:r>
            <a:r>
              <a:rPr lang="sv-SE" sz="1600" dirty="0"/>
              <a:t> bero på?</a:t>
            </a:r>
          </a:p>
          <a:p>
            <a:pPr marL="285750" indent="-285750">
              <a:buFont typeface="Arial" panose="020B0604020202020204" pitchFamily="34" charset="0"/>
              <a:buChar char="•"/>
            </a:pPr>
            <a:r>
              <a:rPr lang="sv-SE" sz="1600" i="1" dirty="0"/>
              <a:t>Fel i teorin</a:t>
            </a:r>
          </a:p>
          <a:p>
            <a:pPr marL="285750" indent="-285750">
              <a:buFont typeface="Arial" panose="020B0604020202020204" pitchFamily="34" charset="0"/>
              <a:buChar char="•"/>
            </a:pPr>
            <a:r>
              <a:rPr lang="sv-SE" sz="1600" i="1" dirty="0"/>
              <a:t>Fel i försöken</a:t>
            </a:r>
          </a:p>
          <a:p>
            <a:endParaRPr lang="sv-SE" sz="1600" dirty="0"/>
          </a:p>
          <a:p>
            <a:r>
              <a:rPr lang="sv-SE" sz="1600" dirty="0"/>
              <a:t>Summera arbetet i slutsatser, punktvis passar utmärkt.</a:t>
            </a:r>
          </a:p>
          <a:p>
            <a:endParaRPr lang="sv-SE" sz="1600" dirty="0"/>
          </a:p>
          <a:p>
            <a:endParaRPr lang="sv-SE" sz="1600" dirty="0"/>
          </a:p>
          <a:p>
            <a:endParaRPr lang="sv-SE" sz="1600" dirty="0"/>
          </a:p>
          <a:p>
            <a:endParaRPr lang="sv-SE" sz="1600" dirty="0"/>
          </a:p>
          <a:p>
            <a:endParaRPr lang="sv-SE" sz="1600" dirty="0"/>
          </a:p>
          <a:p>
            <a:endParaRPr lang="sv-SE" sz="1600" dirty="0"/>
          </a:p>
          <a:p>
            <a:endParaRPr lang="sv-SE" sz="1600" dirty="0"/>
          </a:p>
        </p:txBody>
      </p:sp>
    </p:spTree>
    <p:extLst>
      <p:ext uri="{BB962C8B-B14F-4D97-AF65-F5344CB8AC3E}">
        <p14:creationId xmlns:p14="http://schemas.microsoft.com/office/powerpoint/2010/main" val="384198181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984000" y="-7345"/>
            <a:ext cx="2160000" cy="6986528"/>
          </a:xfrm>
          <a:prstGeom prst="rect">
            <a:avLst/>
          </a:prstGeom>
          <a:solidFill>
            <a:schemeClr val="bg2"/>
          </a:solidFill>
          <a:ln>
            <a:noFill/>
          </a:ln>
        </p:spPr>
        <p:txBody>
          <a:bodyPr wrap="square" rtlCol="0">
            <a:spAutoFit/>
          </a:bodyPr>
          <a:lstStyle/>
          <a:p>
            <a:r>
              <a:rPr lang="sv-SE" sz="1600" dirty="0">
                <a:latin typeface="Bodoni MT" panose="02070603080606020203" pitchFamily="18" charset="0"/>
              </a:rPr>
              <a:t>Till skillnad från </a:t>
            </a:r>
            <a:r>
              <a:rPr lang="sv-SE" sz="1600" dirty="0" err="1">
                <a:latin typeface="Bodoni MT" panose="02070603080606020203" pitchFamily="18" charset="0"/>
              </a:rPr>
              <a:t>labförsök</a:t>
            </a:r>
            <a:r>
              <a:rPr lang="sv-SE" sz="1600" dirty="0">
                <a:latin typeface="Bodoni MT" panose="02070603080606020203" pitchFamily="18" charset="0"/>
              </a:rPr>
              <a:t> kan du här studera mera komplexa fenomen som är svåra att mäta. Det leder dock ofta till komplicerade modeller som tar lång tid att beräkna.</a:t>
            </a: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p:txBody>
      </p:sp>
      <p:sp>
        <p:nvSpPr>
          <p:cNvPr id="6" name="Rectangle 5"/>
          <p:cNvSpPr/>
          <p:nvPr/>
        </p:nvSpPr>
        <p:spPr>
          <a:xfrm>
            <a:off x="0" y="-7345"/>
            <a:ext cx="6984000" cy="6865345"/>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5" name="TextBox 4"/>
          <p:cNvSpPr txBox="1"/>
          <p:nvPr/>
        </p:nvSpPr>
        <p:spPr>
          <a:xfrm>
            <a:off x="389073" y="404664"/>
            <a:ext cx="6120680" cy="461665"/>
          </a:xfrm>
          <a:prstGeom prst="rect">
            <a:avLst/>
          </a:prstGeom>
          <a:noFill/>
        </p:spPr>
        <p:txBody>
          <a:bodyPr wrap="square" rtlCol="0">
            <a:spAutoFit/>
          </a:bodyPr>
          <a:lstStyle/>
          <a:p>
            <a:r>
              <a:rPr lang="sv-SE" sz="2400" dirty="0">
                <a:latin typeface="+mj-lt"/>
              </a:rPr>
              <a:t>Simuleringar</a:t>
            </a:r>
          </a:p>
        </p:txBody>
      </p:sp>
      <p:sp>
        <p:nvSpPr>
          <p:cNvPr id="7" name="TextBox 6"/>
          <p:cNvSpPr txBox="1"/>
          <p:nvPr/>
        </p:nvSpPr>
        <p:spPr>
          <a:xfrm>
            <a:off x="533089" y="1016144"/>
            <a:ext cx="3102807" cy="5509200"/>
          </a:xfrm>
          <a:prstGeom prst="rect">
            <a:avLst/>
          </a:prstGeom>
          <a:solidFill>
            <a:schemeClr val="bg1"/>
          </a:solidFill>
        </p:spPr>
        <p:txBody>
          <a:bodyPr wrap="square" rtlCol="0">
            <a:spAutoFit/>
          </a:bodyPr>
          <a:lstStyle/>
          <a:p>
            <a:r>
              <a:rPr lang="sv-SE" sz="1600" dirty="0"/>
              <a:t>Bestämma fysisk parameter eller egenskap som inte är känd</a:t>
            </a:r>
          </a:p>
          <a:p>
            <a:pPr marL="285750" indent="-285750">
              <a:buFont typeface="Arial" panose="020B0604020202020204" pitchFamily="34" charset="0"/>
              <a:buChar char="•"/>
            </a:pPr>
            <a:r>
              <a:rPr lang="sv-SE" sz="1600" i="1" dirty="0"/>
              <a:t>Deformationer på hela strukturer</a:t>
            </a:r>
          </a:p>
          <a:p>
            <a:endParaRPr lang="sv-SE" sz="1600" dirty="0"/>
          </a:p>
          <a:p>
            <a:r>
              <a:rPr lang="sv-SE" sz="1600" dirty="0"/>
              <a:t>Bekräfta eller utveckla en uppställd teori</a:t>
            </a:r>
          </a:p>
          <a:p>
            <a:pPr marL="285750" indent="-285750">
              <a:buFont typeface="Arial" panose="020B0604020202020204" pitchFamily="34" charset="0"/>
              <a:buChar char="•"/>
            </a:pPr>
            <a:r>
              <a:rPr lang="sv-SE" sz="1600" i="1" dirty="0"/>
              <a:t>Det finns systemeffekter som inte kommer fram i </a:t>
            </a:r>
            <a:r>
              <a:rPr lang="sv-SE" sz="1600" i="1" dirty="0" err="1"/>
              <a:t>labförsök</a:t>
            </a:r>
            <a:endParaRPr lang="sv-SE" sz="1600" i="1" dirty="0"/>
          </a:p>
          <a:p>
            <a:endParaRPr lang="sv-SE" sz="1600" dirty="0"/>
          </a:p>
          <a:p>
            <a:r>
              <a:rPr lang="sv-SE" sz="1600" dirty="0"/>
              <a:t>Studera okända fysiska fenomen i en kontrollerad miljö</a:t>
            </a:r>
          </a:p>
          <a:p>
            <a:pPr marL="285750" indent="-285750">
              <a:buFont typeface="Arial" panose="020B0604020202020204" pitchFamily="34" charset="0"/>
              <a:buChar char="•"/>
            </a:pPr>
            <a:r>
              <a:rPr lang="sv-SE" sz="1600" i="1" dirty="0"/>
              <a:t>Svårt att mäta rörelser på plats i huset</a:t>
            </a:r>
          </a:p>
          <a:p>
            <a:endParaRPr lang="sv-SE" sz="1600" dirty="0"/>
          </a:p>
          <a:p>
            <a:endParaRPr lang="sv-SE" sz="1600" dirty="0"/>
          </a:p>
          <a:p>
            <a:endParaRPr lang="sv-SE" sz="1600" dirty="0"/>
          </a:p>
          <a:p>
            <a:endParaRPr lang="sv-SE" sz="1600" dirty="0"/>
          </a:p>
          <a:p>
            <a:endParaRPr lang="sv-SE" sz="1600" dirty="0"/>
          </a:p>
          <a:p>
            <a:endParaRPr lang="sv-SE" sz="1600" dirty="0"/>
          </a:p>
          <a:p>
            <a:endParaRPr lang="sv-SE" sz="1600" dirty="0"/>
          </a:p>
          <a:p>
            <a:endParaRPr lang="sv-SE" sz="1600"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51920" y="1633538"/>
            <a:ext cx="2809875" cy="3590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309787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984000" y="-7345"/>
            <a:ext cx="2160000" cy="6863417"/>
          </a:xfrm>
          <a:prstGeom prst="rect">
            <a:avLst/>
          </a:prstGeom>
          <a:solidFill>
            <a:schemeClr val="bg2"/>
          </a:solidFill>
          <a:ln>
            <a:noFill/>
          </a:ln>
        </p:spPr>
        <p:txBody>
          <a:bodyPr wrap="square" rtlCol="0">
            <a:spAutoFit/>
          </a:bodyPr>
          <a:lstStyle/>
          <a:p>
            <a:endParaRPr lang="sv-SE" sz="1600" dirty="0"/>
          </a:p>
          <a:p>
            <a:r>
              <a:rPr lang="sv-SE" sz="1600" dirty="0"/>
              <a:t>Vilken fråga vill du besvara – är den relevant och kommer du verkligen att kunna besvara den? </a:t>
            </a:r>
          </a:p>
          <a:p>
            <a:endParaRPr lang="sv-SE" sz="1600" dirty="0"/>
          </a:p>
          <a:p>
            <a:r>
              <a:rPr lang="sv-SE" sz="1600" dirty="0"/>
              <a:t>Vilka intressenter har du att ta hänsyn till och hur kommer de att utvärdera ditt val? Etiska hänsyn? Av andra väl beprövad metod? </a:t>
            </a:r>
          </a:p>
          <a:p>
            <a:endParaRPr lang="sv-SE" sz="1600" dirty="0"/>
          </a:p>
          <a:p>
            <a:r>
              <a:rPr lang="sv-SE" sz="1600" dirty="0"/>
              <a:t>Tillgängliga resurser (kompetens, tid, pengar, tillgång till datakällor,…)? </a:t>
            </a:r>
          </a:p>
          <a:p>
            <a:endParaRPr lang="sv-SE" sz="800" dirty="0"/>
          </a:p>
          <a:p>
            <a:endParaRPr lang="sv-SE" sz="800" dirty="0"/>
          </a:p>
          <a:p>
            <a:endParaRPr lang="sv-SE" sz="800" dirty="0"/>
          </a:p>
          <a:p>
            <a:endParaRPr lang="sv-SE" sz="800" dirty="0"/>
          </a:p>
          <a:p>
            <a:endParaRPr lang="sv-SE" sz="800" dirty="0"/>
          </a:p>
          <a:p>
            <a:endParaRPr lang="sv-SE" sz="800" dirty="0"/>
          </a:p>
          <a:p>
            <a:endParaRPr lang="sv-SE" sz="800" dirty="0"/>
          </a:p>
          <a:p>
            <a:endParaRPr lang="sv-SE" sz="800" dirty="0"/>
          </a:p>
          <a:p>
            <a:endParaRPr lang="sv-SE" sz="800" dirty="0"/>
          </a:p>
          <a:p>
            <a:endParaRPr lang="sv-SE" sz="800" dirty="0"/>
          </a:p>
          <a:p>
            <a:endParaRPr lang="sv-SE" sz="800" dirty="0"/>
          </a:p>
          <a:p>
            <a:endParaRPr lang="sv-SE" sz="800" dirty="0"/>
          </a:p>
          <a:p>
            <a:endParaRPr lang="sv-SE" sz="800" dirty="0"/>
          </a:p>
          <a:p>
            <a:endParaRPr lang="sv-SE" sz="800" dirty="0"/>
          </a:p>
          <a:p>
            <a:endParaRPr lang="sv-SE" sz="800" dirty="0"/>
          </a:p>
          <a:p>
            <a:endParaRPr lang="sv-SE" sz="800" dirty="0"/>
          </a:p>
          <a:p>
            <a:endParaRPr lang="sv-SE" sz="800" dirty="0"/>
          </a:p>
          <a:p>
            <a:endParaRPr lang="sv-SE" sz="800" dirty="0"/>
          </a:p>
          <a:p>
            <a:endParaRPr lang="sv-SE" sz="800" dirty="0"/>
          </a:p>
        </p:txBody>
      </p:sp>
      <p:sp>
        <p:nvSpPr>
          <p:cNvPr id="6" name="Rectangle 5"/>
          <p:cNvSpPr/>
          <p:nvPr/>
        </p:nvSpPr>
        <p:spPr>
          <a:xfrm>
            <a:off x="0" y="-7345"/>
            <a:ext cx="6984000" cy="6865345"/>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5" name="TextBox 4"/>
          <p:cNvSpPr txBox="1"/>
          <p:nvPr/>
        </p:nvSpPr>
        <p:spPr>
          <a:xfrm>
            <a:off x="389073" y="404664"/>
            <a:ext cx="6120680" cy="461665"/>
          </a:xfrm>
          <a:prstGeom prst="rect">
            <a:avLst/>
          </a:prstGeom>
          <a:noFill/>
        </p:spPr>
        <p:txBody>
          <a:bodyPr wrap="square" rtlCol="0">
            <a:spAutoFit/>
          </a:bodyPr>
          <a:lstStyle/>
          <a:p>
            <a:r>
              <a:rPr lang="sv-SE" sz="2400" dirty="0">
                <a:latin typeface="+mj-lt"/>
              </a:rPr>
              <a:t>L A G: Lämplig, Acceptabel, Genomförbar</a:t>
            </a:r>
          </a:p>
        </p:txBody>
      </p:sp>
      <p:sp>
        <p:nvSpPr>
          <p:cNvPr id="7" name="TextBox 6"/>
          <p:cNvSpPr txBox="1"/>
          <p:nvPr/>
        </p:nvSpPr>
        <p:spPr>
          <a:xfrm>
            <a:off x="539552" y="1332849"/>
            <a:ext cx="5832648" cy="5201424"/>
          </a:xfrm>
          <a:prstGeom prst="rect">
            <a:avLst/>
          </a:prstGeom>
          <a:solidFill>
            <a:schemeClr val="bg1"/>
          </a:solidFill>
        </p:spPr>
        <p:txBody>
          <a:bodyPr wrap="square" rtlCol="0">
            <a:spAutoFit/>
          </a:bodyPr>
          <a:lstStyle/>
          <a:p>
            <a:endParaRPr lang="sv-SE" i="1" dirty="0"/>
          </a:p>
          <a:p>
            <a:endParaRPr lang="sv-SE" dirty="0"/>
          </a:p>
          <a:p>
            <a:endParaRPr lang="sv-SE" dirty="0"/>
          </a:p>
          <a:p>
            <a:r>
              <a:rPr lang="sv-SE" sz="3200" b="1" dirty="0"/>
              <a:t>BESIKTA FRÅGAN!</a:t>
            </a:r>
          </a:p>
          <a:p>
            <a:endParaRPr lang="sv-SE" sz="3200" b="1" dirty="0"/>
          </a:p>
          <a:p>
            <a:endParaRPr lang="sv-SE" sz="3200" dirty="0"/>
          </a:p>
          <a:p>
            <a:r>
              <a:rPr lang="sv-SE" sz="3200" b="1" dirty="0"/>
              <a:t>STUDERA KRAVBILDEN!</a:t>
            </a:r>
          </a:p>
          <a:p>
            <a:endParaRPr lang="sv-SE" sz="3200" b="1" dirty="0"/>
          </a:p>
          <a:p>
            <a:endParaRPr lang="sv-SE" sz="3200" dirty="0"/>
          </a:p>
          <a:p>
            <a:r>
              <a:rPr lang="sv-SE" sz="3200" b="1" dirty="0"/>
              <a:t>INVENTERA RESURSER!</a:t>
            </a:r>
          </a:p>
          <a:p>
            <a:endParaRPr lang="sv-SE" b="1" dirty="0"/>
          </a:p>
          <a:p>
            <a:endParaRPr lang="sv-SE" b="1" dirty="0"/>
          </a:p>
          <a:p>
            <a:endParaRPr lang="sv-SE" dirty="0"/>
          </a:p>
        </p:txBody>
      </p:sp>
    </p:spTree>
    <p:extLst>
      <p:ext uri="{BB962C8B-B14F-4D97-AF65-F5344CB8AC3E}">
        <p14:creationId xmlns:p14="http://schemas.microsoft.com/office/powerpoint/2010/main" val="412858229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984000" y="-7345"/>
            <a:ext cx="2160000" cy="6986528"/>
          </a:xfrm>
          <a:prstGeom prst="rect">
            <a:avLst/>
          </a:prstGeom>
          <a:solidFill>
            <a:schemeClr val="bg2"/>
          </a:solidFill>
          <a:ln>
            <a:noFill/>
          </a:ln>
        </p:spPr>
        <p:txBody>
          <a:bodyPr wrap="square" rtlCol="0">
            <a:spAutoFit/>
          </a:bodyPr>
          <a:lstStyle/>
          <a:p>
            <a:r>
              <a:rPr lang="sv-SE" sz="1600" dirty="0">
                <a:latin typeface="Bodoni MT" panose="02070603080606020203" pitchFamily="18" charset="0"/>
              </a:rPr>
              <a:t>Gör en lista på exakt vilka data som skall tas fram. Fundera också igenom de grundläggande antaganden som din modell har:</a:t>
            </a:r>
          </a:p>
          <a:p>
            <a:endParaRPr lang="sv-SE" sz="1600" dirty="0">
              <a:latin typeface="Bodoni MT" panose="02070603080606020203" pitchFamily="18" charset="0"/>
            </a:endParaRPr>
          </a:p>
          <a:p>
            <a:pPr marL="285750" indent="-285750">
              <a:buFontTx/>
              <a:buChar char="-"/>
            </a:pPr>
            <a:r>
              <a:rPr lang="sv-SE" sz="1600" dirty="0">
                <a:latin typeface="Bodoni MT" panose="02070603080606020203" pitchFamily="18" charset="0"/>
              </a:rPr>
              <a:t>Linjär/olinjär</a:t>
            </a:r>
          </a:p>
          <a:p>
            <a:pPr marL="285750" indent="-285750">
              <a:buFontTx/>
              <a:buChar char="-"/>
            </a:pPr>
            <a:r>
              <a:rPr lang="sv-SE" sz="1600" dirty="0">
                <a:latin typeface="Bodoni MT" panose="02070603080606020203" pitchFamily="18" charset="0"/>
              </a:rPr>
              <a:t>Elastisk/plastisk</a:t>
            </a:r>
          </a:p>
          <a:p>
            <a:pPr marL="285750" indent="-285750">
              <a:buFontTx/>
              <a:buChar char="-"/>
            </a:pPr>
            <a:r>
              <a:rPr lang="sv-SE" sz="1600" dirty="0">
                <a:latin typeface="Bodoni MT" panose="02070603080606020203" pitchFamily="18" charset="0"/>
              </a:rPr>
              <a:t>Laststyrd/</a:t>
            </a:r>
            <a:r>
              <a:rPr lang="sv-SE" sz="1600" dirty="0" err="1">
                <a:latin typeface="Bodoni MT" panose="02070603080606020203" pitchFamily="18" charset="0"/>
              </a:rPr>
              <a:t>deforma-tionsstyrd</a:t>
            </a:r>
            <a:endParaRPr lang="sv-SE" sz="1600" dirty="0">
              <a:latin typeface="Bodoni MT" panose="02070603080606020203" pitchFamily="18" charset="0"/>
            </a:endParaRPr>
          </a:p>
          <a:p>
            <a:endParaRPr lang="sv-SE" sz="1600" dirty="0">
              <a:latin typeface="Bodoni MT" panose="02070603080606020203" pitchFamily="18" charset="0"/>
            </a:endParaRPr>
          </a:p>
          <a:p>
            <a:r>
              <a:rPr lang="sv-SE" sz="1600" dirty="0">
                <a:latin typeface="Bodoni MT" panose="02070603080606020203" pitchFamily="18" charset="0"/>
              </a:rPr>
              <a:t>Grundläggande antaganden blir en del av metodkapitlet.</a:t>
            </a: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p:txBody>
      </p:sp>
      <p:sp>
        <p:nvSpPr>
          <p:cNvPr id="6" name="Rectangle 5"/>
          <p:cNvSpPr/>
          <p:nvPr/>
        </p:nvSpPr>
        <p:spPr>
          <a:xfrm>
            <a:off x="0" y="-7345"/>
            <a:ext cx="6984000" cy="6865345"/>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5" name="TextBox 4"/>
          <p:cNvSpPr txBox="1"/>
          <p:nvPr/>
        </p:nvSpPr>
        <p:spPr>
          <a:xfrm>
            <a:off x="389073" y="404664"/>
            <a:ext cx="6120680" cy="461665"/>
          </a:xfrm>
          <a:prstGeom prst="rect">
            <a:avLst/>
          </a:prstGeom>
          <a:noFill/>
        </p:spPr>
        <p:txBody>
          <a:bodyPr wrap="square" rtlCol="0">
            <a:spAutoFit/>
          </a:bodyPr>
          <a:lstStyle/>
          <a:p>
            <a:r>
              <a:rPr lang="sv-SE" sz="2400" dirty="0">
                <a:latin typeface="+mj-lt"/>
              </a:rPr>
              <a:t>Förberedelser</a:t>
            </a:r>
          </a:p>
        </p:txBody>
      </p:sp>
      <p:sp>
        <p:nvSpPr>
          <p:cNvPr id="7" name="TextBox 6"/>
          <p:cNvSpPr txBox="1"/>
          <p:nvPr/>
        </p:nvSpPr>
        <p:spPr>
          <a:xfrm>
            <a:off x="533089" y="1016144"/>
            <a:ext cx="5839111" cy="5509200"/>
          </a:xfrm>
          <a:prstGeom prst="rect">
            <a:avLst/>
          </a:prstGeom>
          <a:solidFill>
            <a:schemeClr val="bg1"/>
          </a:solidFill>
        </p:spPr>
        <p:txBody>
          <a:bodyPr wrap="square" rtlCol="0">
            <a:spAutoFit/>
          </a:bodyPr>
          <a:lstStyle/>
          <a:p>
            <a:r>
              <a:rPr lang="sv-SE" sz="1600" dirty="0"/>
              <a:t>Bestäm exakt vad som skall studeras</a:t>
            </a:r>
          </a:p>
          <a:p>
            <a:pPr marL="285750" indent="-285750">
              <a:buFont typeface="Arial" panose="020B0604020202020204" pitchFamily="34" charset="0"/>
              <a:buChar char="•"/>
            </a:pPr>
            <a:r>
              <a:rPr lang="sv-SE" sz="1600" i="1" dirty="0"/>
              <a:t>Rörelser på översta våningen i ett flervåningshus orsakade av vindlaster</a:t>
            </a:r>
          </a:p>
          <a:p>
            <a:endParaRPr lang="sv-SE" sz="1600" dirty="0"/>
          </a:p>
          <a:p>
            <a:r>
              <a:rPr lang="sv-SE" sz="1600" dirty="0"/>
              <a:t>Avgränsa problemet</a:t>
            </a:r>
          </a:p>
          <a:p>
            <a:pPr marL="285750" indent="-285750">
              <a:buFont typeface="Arial" panose="020B0604020202020204" pitchFamily="34" charset="0"/>
              <a:buChar char="•"/>
            </a:pPr>
            <a:r>
              <a:rPr lang="sv-SE" sz="1600" i="1" dirty="0"/>
              <a:t>Använder ett specifikt byggsystem, husen är 3-10 våningar höga, testar 5 planlösningar</a:t>
            </a:r>
          </a:p>
          <a:p>
            <a:endParaRPr lang="sv-SE" sz="1600" dirty="0"/>
          </a:p>
          <a:p>
            <a:r>
              <a:rPr lang="sv-SE" sz="1600" dirty="0"/>
              <a:t>Ta reda på vad som testats förut – kanske finns redan resultaten?</a:t>
            </a:r>
          </a:p>
          <a:p>
            <a:pPr marL="285750" indent="-285750">
              <a:buFont typeface="Arial" panose="020B0604020202020204" pitchFamily="34" charset="0"/>
              <a:buChar char="•"/>
            </a:pPr>
            <a:r>
              <a:rPr lang="sv-SE" sz="1600" i="1" dirty="0"/>
              <a:t>Gör litteratursökning, kolla med forskare som jobbar med problemet</a:t>
            </a:r>
          </a:p>
          <a:p>
            <a:endParaRPr lang="sv-SE" sz="1600" dirty="0"/>
          </a:p>
          <a:p>
            <a:r>
              <a:rPr lang="sv-SE" sz="1600" dirty="0"/>
              <a:t>Gör tidigt en tabell på de materialegenskaper du behöver i modellen, samt i vilken form dessa egenskaper måste vara för att kunna anges i programmet</a:t>
            </a:r>
          </a:p>
          <a:p>
            <a:pPr marL="285750" indent="-285750">
              <a:buFont typeface="Arial" panose="020B0604020202020204" pitchFamily="34" charset="0"/>
              <a:buChar char="•"/>
            </a:pPr>
            <a:r>
              <a:rPr lang="sv-SE" sz="1600" i="1" dirty="0"/>
              <a:t>Det här är ofta halva jobbet!</a:t>
            </a:r>
          </a:p>
          <a:p>
            <a:endParaRPr lang="sv-SE" sz="1600" dirty="0"/>
          </a:p>
          <a:p>
            <a:r>
              <a:rPr lang="sv-SE" sz="1600" dirty="0"/>
              <a:t>Planera aldrig för att göra din stora simuleringsmodell direkt. Gör hellre en mindre modell som du kan kalibrera mot kända resultat.</a:t>
            </a:r>
          </a:p>
          <a:p>
            <a:pPr marL="285750" indent="-285750">
              <a:buFont typeface="Arial" panose="020B0604020202020204" pitchFamily="34" charset="0"/>
              <a:buChar char="•"/>
            </a:pPr>
            <a:r>
              <a:rPr lang="sv-SE" sz="1600" i="1" dirty="0"/>
              <a:t>Hitta publicerad data som ligger nära din tanke att jämföra med</a:t>
            </a:r>
            <a:endParaRPr lang="sv-SE" sz="1600" dirty="0"/>
          </a:p>
          <a:p>
            <a:endParaRPr lang="sv-SE" sz="1600" dirty="0"/>
          </a:p>
          <a:p>
            <a:endParaRPr lang="sv-SE" sz="1600" dirty="0"/>
          </a:p>
        </p:txBody>
      </p:sp>
    </p:spTree>
    <p:extLst>
      <p:ext uri="{BB962C8B-B14F-4D97-AF65-F5344CB8AC3E}">
        <p14:creationId xmlns:p14="http://schemas.microsoft.com/office/powerpoint/2010/main" val="308684112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984000" y="-7345"/>
            <a:ext cx="2160000" cy="6986528"/>
          </a:xfrm>
          <a:prstGeom prst="rect">
            <a:avLst/>
          </a:prstGeom>
          <a:solidFill>
            <a:schemeClr val="bg2"/>
          </a:solidFill>
          <a:ln>
            <a:noFill/>
          </a:ln>
        </p:spPr>
        <p:txBody>
          <a:bodyPr wrap="square" rtlCol="0">
            <a:spAutoFit/>
          </a:bodyPr>
          <a:lstStyle/>
          <a:p>
            <a:r>
              <a:rPr lang="sv-SE" sz="1600" dirty="0">
                <a:latin typeface="Bodoni MT" panose="02070603080606020203" pitchFamily="18" charset="0"/>
              </a:rPr>
              <a:t>Gör en tabell som visar dina varianter och vad som varieras. Den ska vara del av metodkapitlet.</a:t>
            </a: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p:txBody>
      </p:sp>
      <p:sp>
        <p:nvSpPr>
          <p:cNvPr id="6" name="Rectangle 5"/>
          <p:cNvSpPr/>
          <p:nvPr/>
        </p:nvSpPr>
        <p:spPr>
          <a:xfrm>
            <a:off x="0" y="-7345"/>
            <a:ext cx="6984000" cy="6865345"/>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5" name="TextBox 4"/>
          <p:cNvSpPr txBox="1"/>
          <p:nvPr/>
        </p:nvSpPr>
        <p:spPr>
          <a:xfrm>
            <a:off x="389073" y="404664"/>
            <a:ext cx="6120680" cy="461665"/>
          </a:xfrm>
          <a:prstGeom prst="rect">
            <a:avLst/>
          </a:prstGeom>
          <a:noFill/>
        </p:spPr>
        <p:txBody>
          <a:bodyPr wrap="square" rtlCol="0">
            <a:spAutoFit/>
          </a:bodyPr>
          <a:lstStyle/>
          <a:p>
            <a:r>
              <a:rPr lang="sv-SE" sz="2400" dirty="0">
                <a:latin typeface="+mj-lt"/>
              </a:rPr>
              <a:t>Hur många varianter?</a:t>
            </a:r>
          </a:p>
        </p:txBody>
      </p:sp>
      <p:sp>
        <p:nvSpPr>
          <p:cNvPr id="7" name="TextBox 6"/>
          <p:cNvSpPr txBox="1"/>
          <p:nvPr/>
        </p:nvSpPr>
        <p:spPr>
          <a:xfrm>
            <a:off x="533089" y="1016144"/>
            <a:ext cx="5839111" cy="5016758"/>
          </a:xfrm>
          <a:prstGeom prst="rect">
            <a:avLst/>
          </a:prstGeom>
          <a:solidFill>
            <a:schemeClr val="bg1"/>
          </a:solidFill>
        </p:spPr>
        <p:txBody>
          <a:bodyPr wrap="square" rtlCol="0">
            <a:spAutoFit/>
          </a:bodyPr>
          <a:lstStyle/>
          <a:p>
            <a:r>
              <a:rPr lang="sv-SE" sz="1600" dirty="0"/>
              <a:t>I en simulering är du inte beroende av en kostnadsbild för att avgöra hur många repetitioner av tester du skall göra – de blir likadana varje gång. Istället ska du lägga energi på att bestämma hur många varianter du ska göra, vad som ska varieras och i hur många steg.</a:t>
            </a:r>
          </a:p>
          <a:p>
            <a:endParaRPr lang="sv-SE" sz="1600" dirty="0"/>
          </a:p>
          <a:p>
            <a:endParaRPr lang="sv-SE" sz="1600" dirty="0"/>
          </a:p>
          <a:p>
            <a:endParaRPr lang="sv-SE" sz="1600" dirty="0"/>
          </a:p>
          <a:p>
            <a:endParaRPr lang="sv-SE" sz="1600" dirty="0"/>
          </a:p>
          <a:p>
            <a:endParaRPr lang="sv-SE" sz="1600" dirty="0"/>
          </a:p>
          <a:p>
            <a:endParaRPr lang="sv-SE" sz="1600" dirty="0"/>
          </a:p>
          <a:p>
            <a:endParaRPr lang="sv-SE" sz="1600" dirty="0"/>
          </a:p>
          <a:p>
            <a:endParaRPr lang="sv-SE" sz="1600" dirty="0"/>
          </a:p>
          <a:p>
            <a:endParaRPr lang="sv-SE" sz="1600" dirty="0"/>
          </a:p>
          <a:p>
            <a:endParaRPr lang="sv-SE" sz="1600" dirty="0"/>
          </a:p>
          <a:p>
            <a:endParaRPr lang="sv-SE" sz="1600" dirty="0"/>
          </a:p>
          <a:p>
            <a:endParaRPr lang="sv-SE" sz="1600" dirty="0"/>
          </a:p>
          <a:p>
            <a:endParaRPr lang="sv-SE" sz="1600" dirty="0"/>
          </a:p>
          <a:p>
            <a:endParaRPr lang="sv-SE" sz="1600" dirty="0"/>
          </a:p>
          <a:p>
            <a:endParaRPr lang="sv-SE" sz="1600" dirty="0"/>
          </a:p>
          <a:p>
            <a:endParaRPr lang="sv-SE" sz="1600" dirty="0"/>
          </a:p>
        </p:txBody>
      </p:sp>
      <p:graphicFrame>
        <p:nvGraphicFramePr>
          <p:cNvPr id="2" name="Table 1"/>
          <p:cNvGraphicFramePr>
            <a:graphicFrameLocks noGrp="1"/>
          </p:cNvGraphicFramePr>
          <p:nvPr>
            <p:extLst>
              <p:ext uri="{D42A27DB-BD31-4B8C-83A1-F6EECF244321}">
                <p14:modId xmlns:p14="http://schemas.microsoft.com/office/powerpoint/2010/main" val="3079243404"/>
              </p:ext>
            </p:extLst>
          </p:nvPr>
        </p:nvGraphicFramePr>
        <p:xfrm>
          <a:off x="1187624" y="2420888"/>
          <a:ext cx="4123827" cy="2966720"/>
        </p:xfrm>
        <a:graphic>
          <a:graphicData uri="http://schemas.openxmlformats.org/drawingml/2006/table">
            <a:tbl>
              <a:tblPr firstRow="1" bandRow="1">
                <a:tableStyleId>{5C22544A-7EE6-4342-B048-85BDC9FD1C3A}</a:tableStyleId>
              </a:tblPr>
              <a:tblGrid>
                <a:gridCol w="1374609">
                  <a:extLst>
                    <a:ext uri="{9D8B030D-6E8A-4147-A177-3AD203B41FA5}">
                      <a16:colId xmlns:a16="http://schemas.microsoft.com/office/drawing/2014/main" val="20000"/>
                    </a:ext>
                  </a:extLst>
                </a:gridCol>
                <a:gridCol w="1374609">
                  <a:extLst>
                    <a:ext uri="{9D8B030D-6E8A-4147-A177-3AD203B41FA5}">
                      <a16:colId xmlns:a16="http://schemas.microsoft.com/office/drawing/2014/main" val="20001"/>
                    </a:ext>
                  </a:extLst>
                </a:gridCol>
                <a:gridCol w="1374609">
                  <a:extLst>
                    <a:ext uri="{9D8B030D-6E8A-4147-A177-3AD203B41FA5}">
                      <a16:colId xmlns:a16="http://schemas.microsoft.com/office/drawing/2014/main" val="20002"/>
                    </a:ext>
                  </a:extLst>
                </a:gridCol>
              </a:tblGrid>
              <a:tr h="370840">
                <a:tc>
                  <a:txBody>
                    <a:bodyPr/>
                    <a:lstStyle/>
                    <a:p>
                      <a:r>
                        <a:rPr lang="sv-SE" b="0" dirty="0">
                          <a:solidFill>
                            <a:schemeClr val="tx1"/>
                          </a:solidFill>
                        </a:rPr>
                        <a:t>Antal vån</a:t>
                      </a:r>
                    </a:p>
                  </a:txBody>
                  <a:tcPr>
                    <a:solidFill>
                      <a:schemeClr val="bg2">
                        <a:lumMod val="75000"/>
                      </a:schemeClr>
                    </a:solidFill>
                  </a:tcPr>
                </a:tc>
                <a:tc>
                  <a:txBody>
                    <a:bodyPr/>
                    <a:lstStyle/>
                    <a:p>
                      <a:pPr algn="ctr"/>
                      <a:r>
                        <a:rPr lang="sv-SE" b="0" dirty="0">
                          <a:solidFill>
                            <a:schemeClr val="tx1"/>
                          </a:solidFill>
                        </a:rPr>
                        <a:t>Plywood</a:t>
                      </a:r>
                    </a:p>
                  </a:txBody>
                  <a:tcPr>
                    <a:solidFill>
                      <a:schemeClr val="bg2">
                        <a:lumMod val="75000"/>
                      </a:schemeClr>
                    </a:solidFill>
                  </a:tcPr>
                </a:tc>
                <a:tc>
                  <a:txBody>
                    <a:bodyPr/>
                    <a:lstStyle/>
                    <a:p>
                      <a:pPr algn="ctr"/>
                      <a:r>
                        <a:rPr lang="sv-SE" b="0" dirty="0">
                          <a:solidFill>
                            <a:schemeClr val="tx1"/>
                          </a:solidFill>
                        </a:rPr>
                        <a:t>Spånskiva</a:t>
                      </a:r>
                    </a:p>
                  </a:txBody>
                  <a:tcPr>
                    <a:solidFill>
                      <a:schemeClr val="bg2">
                        <a:lumMod val="75000"/>
                      </a:schemeClr>
                    </a:solidFill>
                  </a:tcPr>
                </a:tc>
                <a:extLst>
                  <a:ext uri="{0D108BD9-81ED-4DB2-BD59-A6C34878D82A}">
                    <a16:rowId xmlns:a16="http://schemas.microsoft.com/office/drawing/2014/main" val="10000"/>
                  </a:ext>
                </a:extLst>
              </a:tr>
              <a:tr h="370840">
                <a:tc>
                  <a:txBody>
                    <a:bodyPr/>
                    <a:lstStyle/>
                    <a:p>
                      <a:r>
                        <a:rPr lang="sv-SE" dirty="0"/>
                        <a:t>2</a:t>
                      </a:r>
                    </a:p>
                  </a:txBody>
                  <a:tcPr>
                    <a:solidFill>
                      <a:schemeClr val="bg2">
                        <a:lumMod val="75000"/>
                      </a:schemeClr>
                    </a:solidFill>
                  </a:tcPr>
                </a:tc>
                <a:tc>
                  <a:txBody>
                    <a:bodyPr/>
                    <a:lstStyle/>
                    <a:p>
                      <a:pPr algn="ctr"/>
                      <a:r>
                        <a:rPr lang="sv-SE" dirty="0"/>
                        <a:t>X</a:t>
                      </a:r>
                    </a:p>
                  </a:txBody>
                  <a:tcPr>
                    <a:solidFill>
                      <a:schemeClr val="bg2"/>
                    </a:solidFill>
                  </a:tcPr>
                </a:tc>
                <a:tc>
                  <a:txBody>
                    <a:bodyPr/>
                    <a:lstStyle/>
                    <a:p>
                      <a:pPr algn="ctr"/>
                      <a:r>
                        <a:rPr lang="sv-SE" dirty="0"/>
                        <a:t>X</a:t>
                      </a:r>
                    </a:p>
                  </a:txBody>
                  <a:tcPr>
                    <a:solidFill>
                      <a:schemeClr val="bg2"/>
                    </a:solidFill>
                  </a:tcPr>
                </a:tc>
                <a:extLst>
                  <a:ext uri="{0D108BD9-81ED-4DB2-BD59-A6C34878D82A}">
                    <a16:rowId xmlns:a16="http://schemas.microsoft.com/office/drawing/2014/main" val="10001"/>
                  </a:ext>
                </a:extLst>
              </a:tr>
              <a:tr h="370840">
                <a:tc>
                  <a:txBody>
                    <a:bodyPr/>
                    <a:lstStyle/>
                    <a:p>
                      <a:r>
                        <a:rPr lang="sv-SE" dirty="0"/>
                        <a:t>3</a:t>
                      </a:r>
                    </a:p>
                  </a:txBody>
                  <a:tcPr>
                    <a:solidFill>
                      <a:schemeClr val="bg2">
                        <a:lumMod val="75000"/>
                      </a:schemeClr>
                    </a:solidFill>
                  </a:tcPr>
                </a:tc>
                <a:tc>
                  <a:txBody>
                    <a:bodyPr/>
                    <a:lstStyle/>
                    <a:p>
                      <a:pPr algn="ctr"/>
                      <a:r>
                        <a:rPr lang="sv-SE" dirty="0"/>
                        <a:t>X</a:t>
                      </a:r>
                    </a:p>
                  </a:txBody>
                  <a:tcPr>
                    <a:solidFill>
                      <a:schemeClr val="bg2"/>
                    </a:solidFill>
                  </a:tcPr>
                </a:tc>
                <a:tc>
                  <a:txBody>
                    <a:bodyPr/>
                    <a:lstStyle/>
                    <a:p>
                      <a:pPr algn="ctr"/>
                      <a:r>
                        <a:rPr lang="sv-SE" dirty="0"/>
                        <a:t>X</a:t>
                      </a:r>
                    </a:p>
                  </a:txBody>
                  <a:tcPr>
                    <a:solidFill>
                      <a:schemeClr val="bg2"/>
                    </a:solidFill>
                  </a:tcPr>
                </a:tc>
                <a:extLst>
                  <a:ext uri="{0D108BD9-81ED-4DB2-BD59-A6C34878D82A}">
                    <a16:rowId xmlns:a16="http://schemas.microsoft.com/office/drawing/2014/main" val="10002"/>
                  </a:ext>
                </a:extLst>
              </a:tr>
              <a:tr h="370840">
                <a:tc>
                  <a:txBody>
                    <a:bodyPr/>
                    <a:lstStyle/>
                    <a:p>
                      <a:r>
                        <a:rPr lang="sv-SE" dirty="0"/>
                        <a:t>4</a:t>
                      </a:r>
                    </a:p>
                  </a:txBody>
                  <a:tcPr>
                    <a:solidFill>
                      <a:schemeClr val="bg2">
                        <a:lumMod val="75000"/>
                      </a:schemeClr>
                    </a:solidFill>
                  </a:tcPr>
                </a:tc>
                <a:tc>
                  <a:txBody>
                    <a:bodyPr/>
                    <a:lstStyle/>
                    <a:p>
                      <a:pPr algn="ctr"/>
                      <a:r>
                        <a:rPr lang="sv-SE" dirty="0"/>
                        <a:t>X</a:t>
                      </a:r>
                    </a:p>
                  </a:txBody>
                  <a:tcPr>
                    <a:solidFill>
                      <a:schemeClr val="bg2"/>
                    </a:solidFill>
                  </a:tcPr>
                </a:tc>
                <a:tc>
                  <a:txBody>
                    <a:bodyPr/>
                    <a:lstStyle/>
                    <a:p>
                      <a:pPr algn="ctr"/>
                      <a:r>
                        <a:rPr lang="sv-SE" dirty="0"/>
                        <a:t>X</a:t>
                      </a:r>
                    </a:p>
                  </a:txBody>
                  <a:tcPr>
                    <a:solidFill>
                      <a:schemeClr val="bg2"/>
                    </a:solidFill>
                  </a:tcPr>
                </a:tc>
                <a:extLst>
                  <a:ext uri="{0D108BD9-81ED-4DB2-BD59-A6C34878D82A}">
                    <a16:rowId xmlns:a16="http://schemas.microsoft.com/office/drawing/2014/main" val="10003"/>
                  </a:ext>
                </a:extLst>
              </a:tr>
              <a:tr h="370840">
                <a:tc>
                  <a:txBody>
                    <a:bodyPr/>
                    <a:lstStyle/>
                    <a:p>
                      <a:r>
                        <a:rPr lang="sv-SE" dirty="0"/>
                        <a:t>5</a:t>
                      </a:r>
                    </a:p>
                  </a:txBody>
                  <a:tcPr>
                    <a:solidFill>
                      <a:schemeClr val="bg2">
                        <a:lumMod val="75000"/>
                      </a:schemeClr>
                    </a:solidFill>
                  </a:tcPr>
                </a:tc>
                <a:tc>
                  <a:txBody>
                    <a:bodyPr/>
                    <a:lstStyle/>
                    <a:p>
                      <a:pPr algn="ctr"/>
                      <a:r>
                        <a:rPr lang="sv-SE" dirty="0"/>
                        <a:t>X</a:t>
                      </a:r>
                    </a:p>
                  </a:txBody>
                  <a:tcPr>
                    <a:solidFill>
                      <a:schemeClr val="bg2"/>
                    </a:solidFill>
                  </a:tcPr>
                </a:tc>
                <a:tc>
                  <a:txBody>
                    <a:bodyPr/>
                    <a:lstStyle/>
                    <a:p>
                      <a:pPr algn="ctr"/>
                      <a:r>
                        <a:rPr lang="sv-SE" dirty="0"/>
                        <a:t>X</a:t>
                      </a:r>
                    </a:p>
                  </a:txBody>
                  <a:tcPr>
                    <a:solidFill>
                      <a:schemeClr val="bg2"/>
                    </a:solidFill>
                  </a:tcPr>
                </a:tc>
                <a:extLst>
                  <a:ext uri="{0D108BD9-81ED-4DB2-BD59-A6C34878D82A}">
                    <a16:rowId xmlns:a16="http://schemas.microsoft.com/office/drawing/2014/main" val="10004"/>
                  </a:ext>
                </a:extLst>
              </a:tr>
              <a:tr h="370840">
                <a:tc>
                  <a:txBody>
                    <a:bodyPr/>
                    <a:lstStyle/>
                    <a:p>
                      <a:r>
                        <a:rPr lang="sv-SE" dirty="0"/>
                        <a:t>6</a:t>
                      </a:r>
                    </a:p>
                  </a:txBody>
                  <a:tcPr>
                    <a:solidFill>
                      <a:schemeClr val="bg2">
                        <a:lumMod val="75000"/>
                      </a:schemeClr>
                    </a:solidFill>
                  </a:tcPr>
                </a:tc>
                <a:tc>
                  <a:txBody>
                    <a:bodyPr/>
                    <a:lstStyle/>
                    <a:p>
                      <a:pPr algn="ctr"/>
                      <a:r>
                        <a:rPr lang="sv-SE" dirty="0"/>
                        <a:t>X</a:t>
                      </a:r>
                    </a:p>
                  </a:txBody>
                  <a:tcPr>
                    <a:solidFill>
                      <a:schemeClr val="bg2"/>
                    </a:solidFill>
                  </a:tcPr>
                </a:tc>
                <a:tc>
                  <a:txBody>
                    <a:bodyPr/>
                    <a:lstStyle/>
                    <a:p>
                      <a:pPr algn="ctr"/>
                      <a:r>
                        <a:rPr lang="sv-SE" dirty="0"/>
                        <a:t>X</a:t>
                      </a:r>
                    </a:p>
                  </a:txBody>
                  <a:tcPr>
                    <a:solidFill>
                      <a:schemeClr val="bg2"/>
                    </a:solidFill>
                  </a:tcPr>
                </a:tc>
                <a:extLst>
                  <a:ext uri="{0D108BD9-81ED-4DB2-BD59-A6C34878D82A}">
                    <a16:rowId xmlns:a16="http://schemas.microsoft.com/office/drawing/2014/main" val="10005"/>
                  </a:ext>
                </a:extLst>
              </a:tr>
              <a:tr h="370840">
                <a:tc>
                  <a:txBody>
                    <a:bodyPr/>
                    <a:lstStyle/>
                    <a:p>
                      <a:r>
                        <a:rPr lang="sv-SE" dirty="0"/>
                        <a:t>7</a:t>
                      </a:r>
                    </a:p>
                  </a:txBody>
                  <a:tcPr>
                    <a:solidFill>
                      <a:schemeClr val="bg2">
                        <a:lumMod val="75000"/>
                      </a:schemeClr>
                    </a:solidFill>
                  </a:tcPr>
                </a:tc>
                <a:tc>
                  <a:txBody>
                    <a:bodyPr/>
                    <a:lstStyle/>
                    <a:p>
                      <a:pPr algn="ctr"/>
                      <a:r>
                        <a:rPr lang="sv-SE" dirty="0"/>
                        <a:t>X</a:t>
                      </a:r>
                    </a:p>
                  </a:txBody>
                  <a:tcPr>
                    <a:solidFill>
                      <a:schemeClr val="bg2"/>
                    </a:solidFill>
                  </a:tcPr>
                </a:tc>
                <a:tc>
                  <a:txBody>
                    <a:bodyPr/>
                    <a:lstStyle/>
                    <a:p>
                      <a:pPr algn="ctr"/>
                      <a:r>
                        <a:rPr lang="sv-SE" dirty="0"/>
                        <a:t>X</a:t>
                      </a:r>
                    </a:p>
                  </a:txBody>
                  <a:tcPr>
                    <a:solidFill>
                      <a:schemeClr val="bg2"/>
                    </a:solidFill>
                  </a:tcPr>
                </a:tc>
                <a:extLst>
                  <a:ext uri="{0D108BD9-81ED-4DB2-BD59-A6C34878D82A}">
                    <a16:rowId xmlns:a16="http://schemas.microsoft.com/office/drawing/2014/main" val="10006"/>
                  </a:ext>
                </a:extLst>
              </a:tr>
              <a:tr h="370840">
                <a:tc>
                  <a:txBody>
                    <a:bodyPr/>
                    <a:lstStyle/>
                    <a:p>
                      <a:r>
                        <a:rPr lang="sv-SE" dirty="0"/>
                        <a:t>8</a:t>
                      </a:r>
                    </a:p>
                  </a:txBody>
                  <a:tcPr>
                    <a:solidFill>
                      <a:schemeClr val="bg2">
                        <a:lumMod val="75000"/>
                      </a:schemeClr>
                    </a:solidFill>
                  </a:tcPr>
                </a:tc>
                <a:tc>
                  <a:txBody>
                    <a:bodyPr/>
                    <a:lstStyle/>
                    <a:p>
                      <a:pPr algn="ctr"/>
                      <a:r>
                        <a:rPr lang="sv-SE" dirty="0"/>
                        <a:t>X</a:t>
                      </a:r>
                    </a:p>
                  </a:txBody>
                  <a:tcPr>
                    <a:solidFill>
                      <a:schemeClr val="bg2"/>
                    </a:solidFill>
                  </a:tcPr>
                </a:tc>
                <a:tc>
                  <a:txBody>
                    <a:bodyPr/>
                    <a:lstStyle/>
                    <a:p>
                      <a:pPr algn="ctr"/>
                      <a:r>
                        <a:rPr lang="sv-SE" dirty="0"/>
                        <a:t>X</a:t>
                      </a:r>
                    </a:p>
                  </a:txBody>
                  <a:tcPr>
                    <a:solidFill>
                      <a:schemeClr val="bg2"/>
                    </a:solid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110552793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984000" y="-7345"/>
            <a:ext cx="2160000" cy="6986528"/>
          </a:xfrm>
          <a:prstGeom prst="rect">
            <a:avLst/>
          </a:prstGeom>
          <a:solidFill>
            <a:schemeClr val="bg2"/>
          </a:solidFill>
          <a:ln>
            <a:noFill/>
          </a:ln>
        </p:spPr>
        <p:txBody>
          <a:bodyPr wrap="square" rtlCol="0">
            <a:spAutoFit/>
          </a:bodyPr>
          <a:lstStyle/>
          <a:p>
            <a:r>
              <a:rPr lang="sv-SE" sz="1600" dirty="0">
                <a:latin typeface="Bodoni MT" panose="02070603080606020203" pitchFamily="18" charset="0"/>
              </a:rPr>
              <a:t>Se till att er </a:t>
            </a:r>
            <a:r>
              <a:rPr lang="sv-SE" sz="1600" dirty="0" err="1">
                <a:latin typeface="Bodoni MT" panose="02070603080606020203" pitchFamily="18" charset="0"/>
              </a:rPr>
              <a:t>kalibre</a:t>
            </a:r>
            <a:r>
              <a:rPr lang="sv-SE" sz="1600" dirty="0">
                <a:latin typeface="Bodoni MT" panose="02070603080606020203" pitchFamily="18" charset="0"/>
              </a:rPr>
              <a:t>-ring görs exakt som de försöksresultat du har! Upplagsförhållanden är mycket viktiga. Du måste alltså ha detaljerad information om hur försöken genomfördes. (Vilket är en av anledningarna till att vi vill att DU är detaljerad.)</a:t>
            </a: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p:txBody>
      </p:sp>
      <p:sp>
        <p:nvSpPr>
          <p:cNvPr id="6" name="Rectangle 5"/>
          <p:cNvSpPr/>
          <p:nvPr/>
        </p:nvSpPr>
        <p:spPr>
          <a:xfrm>
            <a:off x="0" y="-7345"/>
            <a:ext cx="6984000" cy="6865345"/>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5" name="TextBox 4"/>
          <p:cNvSpPr txBox="1"/>
          <p:nvPr/>
        </p:nvSpPr>
        <p:spPr>
          <a:xfrm>
            <a:off x="389073" y="404664"/>
            <a:ext cx="6120680" cy="461665"/>
          </a:xfrm>
          <a:prstGeom prst="rect">
            <a:avLst/>
          </a:prstGeom>
          <a:noFill/>
        </p:spPr>
        <p:txBody>
          <a:bodyPr wrap="square" rtlCol="0">
            <a:spAutoFit/>
          </a:bodyPr>
          <a:lstStyle/>
          <a:p>
            <a:r>
              <a:rPr lang="sv-SE" sz="2400" dirty="0">
                <a:latin typeface="+mj-lt"/>
              </a:rPr>
              <a:t>Kalibrering mot tidigare försök</a:t>
            </a:r>
          </a:p>
        </p:txBody>
      </p:sp>
      <p:sp>
        <p:nvSpPr>
          <p:cNvPr id="7" name="TextBox 6"/>
          <p:cNvSpPr txBox="1"/>
          <p:nvPr/>
        </p:nvSpPr>
        <p:spPr>
          <a:xfrm>
            <a:off x="533089" y="1016144"/>
            <a:ext cx="3390839" cy="5262979"/>
          </a:xfrm>
          <a:prstGeom prst="rect">
            <a:avLst/>
          </a:prstGeom>
          <a:solidFill>
            <a:schemeClr val="bg1"/>
          </a:solidFill>
        </p:spPr>
        <p:txBody>
          <a:bodyPr wrap="square" rtlCol="0">
            <a:spAutoFit/>
          </a:bodyPr>
          <a:lstStyle/>
          <a:p>
            <a:r>
              <a:rPr lang="sv-SE" sz="1600" dirty="0"/>
              <a:t>Mycket sällan finns indata att tillgå direkt i programvaran. Då måste ni kanske ta fram en parameter genom att göra mindre modeller i datorn och kalibrera dessa mot tidigare försök. </a:t>
            </a:r>
          </a:p>
          <a:p>
            <a:pPr marL="285750" indent="-285750">
              <a:buFont typeface="Arial" panose="020B0604020202020204" pitchFamily="34" charset="0"/>
              <a:buChar char="•"/>
            </a:pPr>
            <a:r>
              <a:rPr lang="sv-SE" sz="1600" i="1" dirty="0"/>
              <a:t>Ett exempel är att ni har tillgång till data som visar last-förskjutning, men författaren har inte mätt E-modulen</a:t>
            </a:r>
          </a:p>
          <a:p>
            <a:pPr marL="285750" indent="-285750">
              <a:buFont typeface="Arial" panose="020B0604020202020204" pitchFamily="34" charset="0"/>
              <a:buChar char="•"/>
            </a:pPr>
            <a:r>
              <a:rPr lang="sv-SE" sz="1600" i="1" dirty="0"/>
              <a:t>Genom att ställa upp en simuleringsmodell som replikerar försöket så ändrar du E-modulen till last-förskjutningskurvan stämmer med deras försök </a:t>
            </a:r>
          </a:p>
          <a:p>
            <a:pPr marL="285750" indent="-285750">
              <a:buFont typeface="Arial" panose="020B0604020202020204" pitchFamily="34" charset="0"/>
              <a:buChar char="•"/>
            </a:pPr>
            <a:r>
              <a:rPr lang="sv-SE" sz="1600" i="1" dirty="0"/>
              <a:t>Sedan använder du denna E-modul i din stora modell</a:t>
            </a:r>
            <a:endParaRPr lang="sv-SE" sz="1600" dirty="0"/>
          </a:p>
          <a:p>
            <a:endParaRPr lang="sv-SE" sz="1600" dirty="0"/>
          </a:p>
          <a:p>
            <a:endParaRPr lang="sv-SE" sz="1600" dirty="0"/>
          </a:p>
          <a:p>
            <a:endParaRPr lang="sv-SE" sz="1600" dirty="0"/>
          </a:p>
          <a:p>
            <a:endParaRPr lang="sv-SE" sz="1600" dirty="0"/>
          </a:p>
          <a:p>
            <a:endParaRPr lang="sv-SE" sz="1600"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67944" y="1834652"/>
            <a:ext cx="2695575" cy="3181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4590540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984000" y="-7345"/>
            <a:ext cx="2160000" cy="6986528"/>
          </a:xfrm>
          <a:prstGeom prst="rect">
            <a:avLst/>
          </a:prstGeom>
          <a:solidFill>
            <a:schemeClr val="bg2"/>
          </a:solidFill>
          <a:ln>
            <a:noFill/>
          </a:ln>
        </p:spPr>
        <p:txBody>
          <a:bodyPr wrap="square" rtlCol="0">
            <a:spAutoFit/>
          </a:bodyPr>
          <a:lstStyle/>
          <a:p>
            <a:r>
              <a:rPr lang="sv-SE" sz="1600" dirty="0">
                <a:latin typeface="Bodoni MT" panose="02070603080606020203" pitchFamily="18" charset="0"/>
              </a:rPr>
              <a:t>Gör en tabell med dina indata och ange deras ursprung (källa). Denna tabell ska ingå i metodkapitlet.</a:t>
            </a: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p:txBody>
      </p:sp>
      <p:sp>
        <p:nvSpPr>
          <p:cNvPr id="6" name="Rectangle 5"/>
          <p:cNvSpPr/>
          <p:nvPr/>
        </p:nvSpPr>
        <p:spPr>
          <a:xfrm>
            <a:off x="0" y="-7345"/>
            <a:ext cx="6984000" cy="6865345"/>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5" name="TextBox 4"/>
          <p:cNvSpPr txBox="1"/>
          <p:nvPr/>
        </p:nvSpPr>
        <p:spPr>
          <a:xfrm>
            <a:off x="389073" y="404664"/>
            <a:ext cx="6120680" cy="461665"/>
          </a:xfrm>
          <a:prstGeom prst="rect">
            <a:avLst/>
          </a:prstGeom>
          <a:noFill/>
        </p:spPr>
        <p:txBody>
          <a:bodyPr wrap="square" rtlCol="0">
            <a:spAutoFit/>
          </a:bodyPr>
          <a:lstStyle/>
          <a:p>
            <a:r>
              <a:rPr lang="sv-SE" sz="2400" dirty="0">
                <a:latin typeface="+mj-lt"/>
              </a:rPr>
              <a:t>Redovisning av indata</a:t>
            </a:r>
          </a:p>
        </p:txBody>
      </p:sp>
      <p:sp>
        <p:nvSpPr>
          <p:cNvPr id="7" name="TextBox 6"/>
          <p:cNvSpPr txBox="1"/>
          <p:nvPr/>
        </p:nvSpPr>
        <p:spPr>
          <a:xfrm>
            <a:off x="533089" y="1016144"/>
            <a:ext cx="5839111" cy="5262979"/>
          </a:xfrm>
          <a:prstGeom prst="rect">
            <a:avLst/>
          </a:prstGeom>
          <a:solidFill>
            <a:schemeClr val="bg1"/>
          </a:solidFill>
        </p:spPr>
        <p:txBody>
          <a:bodyPr wrap="square" rtlCol="0">
            <a:spAutoFit/>
          </a:bodyPr>
          <a:lstStyle/>
          <a:p>
            <a:r>
              <a:rPr lang="sv-SE" sz="1600" dirty="0"/>
              <a:t>Redovisa de parametrar och indata som ni använt minutiöst i metodkapitlet! Kom ihåg att data som hämtas från standarder och läroböcker ofta är karakteristiska värden d.v.s. 5%-fraktilen och inte medelvärdet som ni arbetar med i </a:t>
            </a:r>
            <a:r>
              <a:rPr lang="sv-SE" sz="1600" dirty="0" err="1"/>
              <a:t>labmiljö</a:t>
            </a:r>
            <a:r>
              <a:rPr lang="sv-SE" sz="1600" dirty="0"/>
              <a:t>. </a:t>
            </a:r>
          </a:p>
          <a:p>
            <a:pPr marL="285750" indent="-285750">
              <a:buFont typeface="Arial" panose="020B0604020202020204" pitchFamily="34" charset="0"/>
              <a:buChar char="•"/>
            </a:pPr>
            <a:r>
              <a:rPr lang="sv-SE" sz="1600" i="1" dirty="0"/>
              <a:t>Skillnaden mellan karakteristiska värden och medelvärden är en av de vanligaste misstagen hos studenter då kalibrering till försök görs</a:t>
            </a:r>
          </a:p>
          <a:p>
            <a:endParaRPr lang="sv-SE" sz="1600" dirty="0"/>
          </a:p>
          <a:p>
            <a:endParaRPr lang="sv-SE" sz="1600" dirty="0"/>
          </a:p>
          <a:p>
            <a:endParaRPr lang="sv-SE" sz="1600" dirty="0"/>
          </a:p>
          <a:p>
            <a:endParaRPr lang="sv-SE" sz="1600" dirty="0"/>
          </a:p>
          <a:p>
            <a:endParaRPr lang="sv-SE" sz="1600" dirty="0"/>
          </a:p>
          <a:p>
            <a:endParaRPr lang="sv-SE" sz="1600" dirty="0"/>
          </a:p>
          <a:p>
            <a:endParaRPr lang="sv-SE" sz="1600" dirty="0"/>
          </a:p>
          <a:p>
            <a:endParaRPr lang="sv-SE" sz="1600" dirty="0"/>
          </a:p>
          <a:p>
            <a:endParaRPr lang="sv-SE" sz="1600" dirty="0"/>
          </a:p>
          <a:p>
            <a:endParaRPr lang="sv-SE" sz="1600" dirty="0"/>
          </a:p>
          <a:p>
            <a:endParaRPr lang="sv-SE" sz="1600" dirty="0"/>
          </a:p>
          <a:p>
            <a:endParaRPr lang="sv-SE" sz="1600" dirty="0"/>
          </a:p>
          <a:p>
            <a:endParaRPr lang="sv-SE" sz="1600" dirty="0"/>
          </a:p>
          <a:p>
            <a:endParaRPr lang="sv-SE" sz="1600"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584" y="3139153"/>
            <a:ext cx="3590925" cy="1304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55776" y="4600445"/>
            <a:ext cx="3619500" cy="1390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898281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984000" y="-7345"/>
            <a:ext cx="2160000" cy="6986528"/>
          </a:xfrm>
          <a:prstGeom prst="rect">
            <a:avLst/>
          </a:prstGeom>
          <a:solidFill>
            <a:schemeClr val="bg2"/>
          </a:solidFill>
          <a:ln>
            <a:noFill/>
          </a:ln>
        </p:spPr>
        <p:txBody>
          <a:bodyPr wrap="square" rtlCol="0">
            <a:spAutoFit/>
          </a:bodyPr>
          <a:lstStyle/>
          <a:p>
            <a:r>
              <a:rPr lang="sv-SE" sz="1600" dirty="0">
                <a:latin typeface="Bodoni MT" panose="02070603080606020203" pitchFamily="18" charset="0"/>
              </a:rPr>
              <a:t>Teorin ska användas för att visa trovärdig-het i era simuleringar.</a:t>
            </a: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p:txBody>
      </p:sp>
      <p:sp>
        <p:nvSpPr>
          <p:cNvPr id="6" name="Rectangle 5"/>
          <p:cNvSpPr/>
          <p:nvPr/>
        </p:nvSpPr>
        <p:spPr>
          <a:xfrm>
            <a:off x="0" y="-7345"/>
            <a:ext cx="6984000" cy="6865345"/>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5" name="TextBox 4"/>
          <p:cNvSpPr txBox="1"/>
          <p:nvPr/>
        </p:nvSpPr>
        <p:spPr>
          <a:xfrm>
            <a:off x="389073" y="404664"/>
            <a:ext cx="6120680" cy="461665"/>
          </a:xfrm>
          <a:prstGeom prst="rect">
            <a:avLst/>
          </a:prstGeom>
          <a:noFill/>
        </p:spPr>
        <p:txBody>
          <a:bodyPr wrap="square" rtlCol="0">
            <a:spAutoFit/>
          </a:bodyPr>
          <a:lstStyle/>
          <a:p>
            <a:r>
              <a:rPr lang="sv-SE" sz="2400" dirty="0">
                <a:latin typeface="+mj-lt"/>
              </a:rPr>
              <a:t>Teori för simuleringar</a:t>
            </a:r>
          </a:p>
        </p:txBody>
      </p:sp>
      <p:sp>
        <p:nvSpPr>
          <p:cNvPr id="7" name="TextBox 6"/>
          <p:cNvSpPr txBox="1"/>
          <p:nvPr/>
        </p:nvSpPr>
        <p:spPr>
          <a:xfrm>
            <a:off x="533089" y="1016144"/>
            <a:ext cx="5839111" cy="4278094"/>
          </a:xfrm>
          <a:prstGeom prst="rect">
            <a:avLst/>
          </a:prstGeom>
          <a:solidFill>
            <a:schemeClr val="bg1"/>
          </a:solidFill>
        </p:spPr>
        <p:txBody>
          <a:bodyPr wrap="square" rtlCol="0">
            <a:spAutoFit/>
          </a:bodyPr>
          <a:lstStyle/>
          <a:p>
            <a:r>
              <a:rPr lang="sv-SE" sz="1600" dirty="0"/>
              <a:t>Den teori ni ska redovisa är hur programvaran fungerar på ett grundläggande sätt</a:t>
            </a:r>
          </a:p>
          <a:p>
            <a:pPr marL="285750" indent="-285750">
              <a:buFont typeface="Arial" panose="020B0604020202020204" pitchFamily="34" charset="0"/>
              <a:buChar char="•"/>
            </a:pPr>
            <a:r>
              <a:rPr lang="sv-SE" sz="1600" i="1" dirty="0"/>
              <a:t>Typ av analys (linjär/olinjär)</a:t>
            </a:r>
          </a:p>
          <a:p>
            <a:pPr marL="285750" indent="-285750">
              <a:buFont typeface="Arial" panose="020B0604020202020204" pitchFamily="34" charset="0"/>
              <a:buChar char="•"/>
            </a:pPr>
            <a:r>
              <a:rPr lang="sv-SE" sz="1600" i="1" dirty="0"/>
              <a:t>Typ av materialmodell (elastisk/plastisk)</a:t>
            </a:r>
          </a:p>
          <a:p>
            <a:pPr marL="285750" indent="-285750">
              <a:buFont typeface="Arial" panose="020B0604020202020204" pitchFamily="34" charset="0"/>
              <a:buChar char="•"/>
            </a:pPr>
            <a:r>
              <a:rPr lang="sv-SE" sz="1600" i="1" dirty="0"/>
              <a:t>Typ av element (antal noder, stänger/skivor/</a:t>
            </a:r>
            <a:r>
              <a:rPr lang="sv-SE" sz="1600" i="1" dirty="0" err="1"/>
              <a:t>solider</a:t>
            </a:r>
            <a:r>
              <a:rPr lang="sv-SE" sz="1600" i="1" dirty="0"/>
              <a:t>)</a:t>
            </a:r>
          </a:p>
          <a:p>
            <a:endParaRPr lang="sv-SE" sz="1600" dirty="0"/>
          </a:p>
          <a:p>
            <a:r>
              <a:rPr lang="sv-SE" sz="1600" dirty="0"/>
              <a:t>Ni ska inte redovisa hur man trycker på knappar i programvaran eller vad den är kapabel till!</a:t>
            </a:r>
          </a:p>
          <a:p>
            <a:endParaRPr lang="sv-SE" sz="1600" dirty="0"/>
          </a:p>
          <a:p>
            <a:endParaRPr lang="sv-SE" sz="1600" dirty="0"/>
          </a:p>
          <a:p>
            <a:endParaRPr lang="sv-SE" sz="1600" dirty="0"/>
          </a:p>
          <a:p>
            <a:endParaRPr lang="sv-SE" sz="1600" dirty="0"/>
          </a:p>
          <a:p>
            <a:endParaRPr lang="sv-SE" sz="1600" dirty="0"/>
          </a:p>
          <a:p>
            <a:endParaRPr lang="sv-SE" sz="1600" dirty="0"/>
          </a:p>
          <a:p>
            <a:endParaRPr lang="sv-SE" sz="1600" dirty="0"/>
          </a:p>
          <a:p>
            <a:endParaRPr lang="sv-SE" sz="1600" dirty="0"/>
          </a:p>
          <a:p>
            <a:endParaRPr lang="sv-SE" sz="1600" dirty="0"/>
          </a:p>
        </p:txBody>
      </p:sp>
    </p:spTree>
    <p:extLst>
      <p:ext uri="{BB962C8B-B14F-4D97-AF65-F5344CB8AC3E}">
        <p14:creationId xmlns:p14="http://schemas.microsoft.com/office/powerpoint/2010/main" val="205305884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984000" y="-7345"/>
            <a:ext cx="2160000" cy="6986528"/>
          </a:xfrm>
          <a:prstGeom prst="rect">
            <a:avLst/>
          </a:prstGeom>
          <a:solidFill>
            <a:schemeClr val="bg2"/>
          </a:solidFill>
          <a:ln>
            <a:noFill/>
          </a:ln>
        </p:spPr>
        <p:txBody>
          <a:bodyPr wrap="square" rtlCol="0">
            <a:spAutoFit/>
          </a:bodyPr>
          <a:lstStyle/>
          <a:p>
            <a:r>
              <a:rPr lang="sv-SE" sz="1600" dirty="0">
                <a:latin typeface="Bodoni MT" panose="02070603080606020203" pitchFamily="18" charset="0"/>
              </a:rPr>
              <a:t>En otydlig beskrivning här stjälper hela arbetet – eftersom det inte finns något verkligt försök att falla tillbaka på.</a:t>
            </a: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p:txBody>
      </p:sp>
      <p:sp>
        <p:nvSpPr>
          <p:cNvPr id="6" name="Rectangle 5"/>
          <p:cNvSpPr/>
          <p:nvPr/>
        </p:nvSpPr>
        <p:spPr>
          <a:xfrm>
            <a:off x="0" y="-7345"/>
            <a:ext cx="6984000" cy="6865345"/>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5" name="TextBox 4"/>
          <p:cNvSpPr txBox="1"/>
          <p:nvPr/>
        </p:nvSpPr>
        <p:spPr>
          <a:xfrm>
            <a:off x="389073" y="404664"/>
            <a:ext cx="6120680" cy="461665"/>
          </a:xfrm>
          <a:prstGeom prst="rect">
            <a:avLst/>
          </a:prstGeom>
          <a:noFill/>
        </p:spPr>
        <p:txBody>
          <a:bodyPr wrap="square" rtlCol="0">
            <a:spAutoFit/>
          </a:bodyPr>
          <a:lstStyle/>
          <a:p>
            <a:r>
              <a:rPr lang="sv-SE" sz="2400" dirty="0">
                <a:latin typeface="+mj-lt"/>
              </a:rPr>
              <a:t>Beskrivning av simulering</a:t>
            </a:r>
          </a:p>
        </p:txBody>
      </p:sp>
      <p:sp>
        <p:nvSpPr>
          <p:cNvPr id="7" name="TextBox 6"/>
          <p:cNvSpPr txBox="1"/>
          <p:nvPr/>
        </p:nvSpPr>
        <p:spPr>
          <a:xfrm>
            <a:off x="533089" y="1016144"/>
            <a:ext cx="5839111" cy="5016758"/>
          </a:xfrm>
          <a:prstGeom prst="rect">
            <a:avLst/>
          </a:prstGeom>
          <a:solidFill>
            <a:schemeClr val="bg1"/>
          </a:solidFill>
        </p:spPr>
        <p:txBody>
          <a:bodyPr wrap="square" rtlCol="0">
            <a:spAutoFit/>
          </a:bodyPr>
          <a:lstStyle/>
          <a:p>
            <a:r>
              <a:rPr lang="sv-SE" sz="1600" dirty="0"/>
              <a:t>Ni måste redovisa:</a:t>
            </a:r>
          </a:p>
          <a:p>
            <a:pPr marL="285750" indent="-285750">
              <a:buFontTx/>
              <a:buChar char="-"/>
            </a:pPr>
            <a:r>
              <a:rPr lang="sv-SE" sz="1600" dirty="0"/>
              <a:t>Hur modellen är uppbyggd och av vilka element</a:t>
            </a:r>
          </a:p>
          <a:p>
            <a:pPr marL="285750" indent="-285750">
              <a:buFontTx/>
              <a:buChar char="-"/>
            </a:pPr>
            <a:r>
              <a:rPr lang="sv-SE" sz="1600" dirty="0"/>
              <a:t>De randvillkor ni har använt (och varför ni antagit dem)</a:t>
            </a:r>
          </a:p>
          <a:p>
            <a:pPr marL="285750" indent="-285750">
              <a:buFontTx/>
              <a:buChar char="-"/>
            </a:pPr>
            <a:r>
              <a:rPr lang="sv-SE" sz="1600" i="1" dirty="0"/>
              <a:t>Ofta kräver simuleringar att ni sätter randvillkor som normalt sett inte behövts t.ex. låsa vissa rotationer eller z-planet</a:t>
            </a:r>
          </a:p>
          <a:p>
            <a:pPr marL="285750" indent="-285750">
              <a:buFontTx/>
              <a:buChar char="-"/>
            </a:pPr>
            <a:r>
              <a:rPr lang="sv-SE" sz="1600" dirty="0"/>
              <a:t>Mått och dimensioner</a:t>
            </a:r>
          </a:p>
          <a:p>
            <a:pPr marL="285750" indent="-285750">
              <a:buFontTx/>
              <a:buChar char="-"/>
            </a:pPr>
            <a:r>
              <a:rPr lang="sv-SE" sz="1600" dirty="0"/>
              <a:t>Hur olika delar i modellen möts (hur modelleras infästningar, anliggning, glidytor)</a:t>
            </a:r>
          </a:p>
          <a:p>
            <a:endParaRPr lang="sv-SE" sz="1600" dirty="0"/>
          </a:p>
          <a:p>
            <a:r>
              <a:rPr lang="sv-SE" sz="1600" dirty="0"/>
              <a:t>Tänk på att den redovisning ni gör ska kunna upprepas av någon annan!</a:t>
            </a:r>
          </a:p>
          <a:p>
            <a:endParaRPr lang="sv-SE" sz="1600" dirty="0"/>
          </a:p>
          <a:p>
            <a:endParaRPr lang="sv-SE" sz="1600" dirty="0"/>
          </a:p>
          <a:p>
            <a:endParaRPr lang="sv-SE" sz="1600" dirty="0"/>
          </a:p>
          <a:p>
            <a:endParaRPr lang="sv-SE" sz="1600" dirty="0"/>
          </a:p>
          <a:p>
            <a:endParaRPr lang="sv-SE" sz="1600" dirty="0"/>
          </a:p>
          <a:p>
            <a:endParaRPr lang="sv-SE" sz="1600" dirty="0"/>
          </a:p>
          <a:p>
            <a:endParaRPr lang="sv-SE" sz="1600" dirty="0"/>
          </a:p>
          <a:p>
            <a:endParaRPr lang="sv-SE" sz="1600" dirty="0"/>
          </a:p>
          <a:p>
            <a:endParaRPr lang="sv-SE" sz="1600"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83768" y="3861048"/>
            <a:ext cx="3457575" cy="1800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2190593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984000" y="-7345"/>
            <a:ext cx="2160000" cy="6986528"/>
          </a:xfrm>
          <a:prstGeom prst="rect">
            <a:avLst/>
          </a:prstGeom>
          <a:solidFill>
            <a:schemeClr val="bg2"/>
          </a:solidFill>
          <a:ln>
            <a:noFill/>
          </a:ln>
        </p:spPr>
        <p:txBody>
          <a:bodyPr wrap="square" rtlCol="0">
            <a:spAutoFit/>
          </a:bodyPr>
          <a:lstStyle/>
          <a:p>
            <a:r>
              <a:rPr lang="sv-SE" sz="1600" dirty="0">
                <a:latin typeface="Bodoni MT" panose="02070603080606020203" pitchFamily="18" charset="0"/>
              </a:rPr>
              <a:t>Is i magen och kontroll på det som görs är det bästa. Spring inte i förväg!</a:t>
            </a: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p:txBody>
      </p:sp>
      <p:sp>
        <p:nvSpPr>
          <p:cNvPr id="6" name="Rectangle 5"/>
          <p:cNvSpPr/>
          <p:nvPr/>
        </p:nvSpPr>
        <p:spPr>
          <a:xfrm>
            <a:off x="0" y="-7345"/>
            <a:ext cx="6984000" cy="6865345"/>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5" name="TextBox 4"/>
          <p:cNvSpPr txBox="1"/>
          <p:nvPr/>
        </p:nvSpPr>
        <p:spPr>
          <a:xfrm>
            <a:off x="389073" y="404664"/>
            <a:ext cx="6120680" cy="461665"/>
          </a:xfrm>
          <a:prstGeom prst="rect">
            <a:avLst/>
          </a:prstGeom>
          <a:noFill/>
        </p:spPr>
        <p:txBody>
          <a:bodyPr wrap="square" rtlCol="0">
            <a:spAutoFit/>
          </a:bodyPr>
          <a:lstStyle/>
          <a:p>
            <a:r>
              <a:rPr lang="sv-SE" sz="2400" dirty="0">
                <a:latin typeface="+mj-lt"/>
              </a:rPr>
              <a:t>Hur många modeller krävs?</a:t>
            </a:r>
          </a:p>
        </p:txBody>
      </p:sp>
      <p:sp>
        <p:nvSpPr>
          <p:cNvPr id="7" name="TextBox 6"/>
          <p:cNvSpPr txBox="1"/>
          <p:nvPr/>
        </p:nvSpPr>
        <p:spPr>
          <a:xfrm>
            <a:off x="533089" y="1016144"/>
            <a:ext cx="5839111" cy="5262979"/>
          </a:xfrm>
          <a:prstGeom prst="rect">
            <a:avLst/>
          </a:prstGeom>
          <a:solidFill>
            <a:schemeClr val="bg1"/>
          </a:solidFill>
        </p:spPr>
        <p:txBody>
          <a:bodyPr wrap="square" rtlCol="0">
            <a:spAutoFit/>
          </a:bodyPr>
          <a:lstStyle/>
          <a:p>
            <a:r>
              <a:rPr lang="sv-SE" sz="1600" dirty="0"/>
              <a:t>Observera att ni antagligen kommer att behöva göra om er modell åtminstone 5 gånger innan ni är nöjda!</a:t>
            </a:r>
          </a:p>
          <a:p>
            <a:endParaRPr lang="sv-SE" sz="1600" dirty="0"/>
          </a:p>
          <a:p>
            <a:r>
              <a:rPr lang="sv-SE" sz="1600" dirty="0"/>
              <a:t>En god strategi är:</a:t>
            </a:r>
          </a:p>
          <a:p>
            <a:pPr marL="285750" indent="-285750">
              <a:buFontTx/>
              <a:buChar char="-"/>
            </a:pPr>
            <a:r>
              <a:rPr lang="sv-SE" sz="1600" dirty="0"/>
              <a:t>Gör en modell som är mycket enklare än det ni siktar på som första försök </a:t>
            </a:r>
          </a:p>
          <a:p>
            <a:pPr marL="285750" indent="-285750">
              <a:buFontTx/>
              <a:buChar char="-"/>
            </a:pPr>
            <a:r>
              <a:rPr lang="sv-SE" sz="1600" i="1" dirty="0"/>
              <a:t>Låt allt vara fast inspänt, av samma material och utan sprickor – på det sättet får ni testa att modellen klarar en beräkning från start till mål</a:t>
            </a:r>
          </a:p>
          <a:p>
            <a:pPr marL="285750" indent="-285750">
              <a:buFontTx/>
              <a:buChar char="-"/>
            </a:pPr>
            <a:r>
              <a:rPr lang="sv-SE" sz="1600" dirty="0"/>
              <a:t>Lägg sedan gradvis in det som ni egentligen vill testa: sprickor, andra upplagsförhållanden, andra material</a:t>
            </a:r>
          </a:p>
          <a:p>
            <a:pPr marL="285750" indent="-285750">
              <a:buFontTx/>
              <a:buChar char="-"/>
            </a:pPr>
            <a:r>
              <a:rPr lang="sv-SE" sz="1600" dirty="0"/>
              <a:t>Med den här taktiken vet vad i modellen som går fel, nämligen det ni sist lade till.</a:t>
            </a:r>
          </a:p>
          <a:p>
            <a:endParaRPr lang="sv-SE" sz="1600" dirty="0"/>
          </a:p>
          <a:p>
            <a:endParaRPr lang="sv-SE" sz="1600" dirty="0"/>
          </a:p>
          <a:p>
            <a:endParaRPr lang="sv-SE" sz="1600" dirty="0"/>
          </a:p>
          <a:p>
            <a:endParaRPr lang="sv-SE" sz="1600" dirty="0"/>
          </a:p>
          <a:p>
            <a:endParaRPr lang="sv-SE" sz="1600" dirty="0"/>
          </a:p>
          <a:p>
            <a:endParaRPr lang="sv-SE" sz="1600" dirty="0"/>
          </a:p>
          <a:p>
            <a:endParaRPr lang="sv-SE" sz="1600" dirty="0"/>
          </a:p>
          <a:p>
            <a:endParaRPr lang="sv-SE" sz="1600" dirty="0"/>
          </a:p>
        </p:txBody>
      </p:sp>
    </p:spTree>
    <p:extLst>
      <p:ext uri="{BB962C8B-B14F-4D97-AF65-F5344CB8AC3E}">
        <p14:creationId xmlns:p14="http://schemas.microsoft.com/office/powerpoint/2010/main" val="386960255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984000" y="-7345"/>
            <a:ext cx="2160000" cy="6986528"/>
          </a:xfrm>
          <a:prstGeom prst="rect">
            <a:avLst/>
          </a:prstGeom>
          <a:solidFill>
            <a:schemeClr val="bg2"/>
          </a:solidFill>
          <a:ln>
            <a:noFill/>
          </a:ln>
        </p:spPr>
        <p:txBody>
          <a:bodyPr wrap="square" rtlCol="0">
            <a:spAutoFit/>
          </a:bodyPr>
          <a:lstStyle/>
          <a:p>
            <a:r>
              <a:rPr lang="sv-SE" sz="1600" dirty="0">
                <a:latin typeface="Bodoni MT" panose="02070603080606020203" pitchFamily="18" charset="0"/>
              </a:rPr>
              <a:t>Rådata måste alltid finnas tillgängligt. Se till att ni sparar dessa orörda ifall de behövs i framtiden. Lämna också över rådata till handledare om ni kommit överens om det.</a:t>
            </a: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p:txBody>
      </p:sp>
      <p:sp>
        <p:nvSpPr>
          <p:cNvPr id="6" name="Rectangle 5"/>
          <p:cNvSpPr/>
          <p:nvPr/>
        </p:nvSpPr>
        <p:spPr>
          <a:xfrm>
            <a:off x="0" y="-7345"/>
            <a:ext cx="6984000" cy="6865345"/>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5" name="TextBox 4"/>
          <p:cNvSpPr txBox="1"/>
          <p:nvPr/>
        </p:nvSpPr>
        <p:spPr>
          <a:xfrm>
            <a:off x="389073" y="404664"/>
            <a:ext cx="6120680" cy="461665"/>
          </a:xfrm>
          <a:prstGeom prst="rect">
            <a:avLst/>
          </a:prstGeom>
          <a:noFill/>
        </p:spPr>
        <p:txBody>
          <a:bodyPr wrap="square" rtlCol="0">
            <a:spAutoFit/>
          </a:bodyPr>
          <a:lstStyle/>
          <a:p>
            <a:r>
              <a:rPr lang="sv-SE" sz="2400" dirty="0">
                <a:latin typeface="+mj-lt"/>
              </a:rPr>
              <a:t>Efter simuleringen</a:t>
            </a:r>
          </a:p>
        </p:txBody>
      </p:sp>
      <p:sp>
        <p:nvSpPr>
          <p:cNvPr id="7" name="TextBox 6"/>
          <p:cNvSpPr txBox="1"/>
          <p:nvPr/>
        </p:nvSpPr>
        <p:spPr>
          <a:xfrm>
            <a:off x="533089" y="1016144"/>
            <a:ext cx="5839111" cy="5262979"/>
          </a:xfrm>
          <a:prstGeom prst="rect">
            <a:avLst/>
          </a:prstGeom>
          <a:solidFill>
            <a:schemeClr val="bg1"/>
          </a:solidFill>
        </p:spPr>
        <p:txBody>
          <a:bodyPr wrap="square" rtlCol="0">
            <a:spAutoFit/>
          </a:bodyPr>
          <a:lstStyle/>
          <a:p>
            <a:r>
              <a:rPr lang="sv-SE" sz="1600" dirty="0"/>
              <a:t>Döp filerna till namn som går att härleda till er tabell över varianter från metoden.</a:t>
            </a:r>
          </a:p>
          <a:p>
            <a:pPr marL="285750" indent="-285750">
              <a:buFont typeface="Arial" panose="020B0604020202020204" pitchFamily="34" charset="0"/>
              <a:buChar char="•"/>
            </a:pPr>
            <a:r>
              <a:rPr lang="sv-SE" sz="1600" i="1" dirty="0"/>
              <a:t>Spara inte ”test” och ”slask” i mappen</a:t>
            </a:r>
          </a:p>
          <a:p>
            <a:endParaRPr lang="sv-SE" sz="1600" dirty="0"/>
          </a:p>
          <a:p>
            <a:r>
              <a:rPr lang="sv-SE" sz="1600" dirty="0"/>
              <a:t>Gör en säkerhetskopia på filerna. Dessa är er grunddata och ska sparas så att andra forskare kan granska resultaten. Lämpligt att er handledare arkiverar dessa!</a:t>
            </a:r>
          </a:p>
          <a:p>
            <a:endParaRPr lang="sv-SE" sz="1600" dirty="0"/>
          </a:p>
          <a:p>
            <a:endParaRPr lang="sv-SE" sz="1600" dirty="0"/>
          </a:p>
          <a:p>
            <a:endParaRPr lang="sv-SE" sz="1600" dirty="0"/>
          </a:p>
          <a:p>
            <a:endParaRPr lang="sv-SE" sz="1600" dirty="0"/>
          </a:p>
          <a:p>
            <a:endParaRPr lang="sv-SE" sz="1600" dirty="0"/>
          </a:p>
          <a:p>
            <a:endParaRPr lang="sv-SE" sz="1600" dirty="0"/>
          </a:p>
          <a:p>
            <a:endParaRPr lang="sv-SE" sz="1600" dirty="0"/>
          </a:p>
          <a:p>
            <a:endParaRPr lang="sv-SE" sz="1600" dirty="0"/>
          </a:p>
          <a:p>
            <a:endParaRPr lang="sv-SE" sz="1600" dirty="0"/>
          </a:p>
          <a:p>
            <a:endParaRPr lang="sv-SE" sz="1600" dirty="0"/>
          </a:p>
          <a:p>
            <a:endParaRPr lang="sv-SE" sz="1600" dirty="0"/>
          </a:p>
          <a:p>
            <a:endParaRPr lang="sv-SE" sz="1600" dirty="0"/>
          </a:p>
          <a:p>
            <a:endParaRPr lang="sv-SE" sz="1600" dirty="0"/>
          </a:p>
          <a:p>
            <a:endParaRPr lang="sv-SE" sz="1600" dirty="0"/>
          </a:p>
        </p:txBody>
      </p:sp>
    </p:spTree>
    <p:extLst>
      <p:ext uri="{BB962C8B-B14F-4D97-AF65-F5344CB8AC3E}">
        <p14:creationId xmlns:p14="http://schemas.microsoft.com/office/powerpoint/2010/main" val="8878261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984000" y="-7345"/>
            <a:ext cx="2160000" cy="6986528"/>
          </a:xfrm>
          <a:prstGeom prst="rect">
            <a:avLst/>
          </a:prstGeom>
          <a:solidFill>
            <a:schemeClr val="bg2"/>
          </a:solidFill>
          <a:ln>
            <a:noFill/>
          </a:ln>
        </p:spPr>
        <p:txBody>
          <a:bodyPr wrap="square" rtlCol="0">
            <a:spAutoFit/>
          </a:bodyPr>
          <a:lstStyle/>
          <a:p>
            <a:r>
              <a:rPr lang="sv-SE" sz="1600" dirty="0">
                <a:latin typeface="Bodoni MT" panose="02070603080606020203" pitchFamily="18" charset="0"/>
              </a:rPr>
              <a:t>Utvärdering av data och jämförelse med teori sker i rapportens analysdel.</a:t>
            </a:r>
          </a:p>
          <a:p>
            <a:endParaRPr lang="sv-SE" sz="1600" dirty="0">
              <a:latin typeface="Bodoni MT" panose="02070603080606020203" pitchFamily="18" charset="0"/>
            </a:endParaRPr>
          </a:p>
          <a:p>
            <a:r>
              <a:rPr lang="sv-SE" sz="1600" dirty="0">
                <a:latin typeface="Bodoni MT" panose="02070603080606020203" pitchFamily="18" charset="0"/>
              </a:rPr>
              <a:t>I resultatdelen redovisas rena testresultat, utan analys eller tolkning.</a:t>
            </a: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p:txBody>
      </p:sp>
      <p:sp>
        <p:nvSpPr>
          <p:cNvPr id="6" name="Rectangle 5"/>
          <p:cNvSpPr/>
          <p:nvPr/>
        </p:nvSpPr>
        <p:spPr>
          <a:xfrm>
            <a:off x="0" y="-7345"/>
            <a:ext cx="6984000" cy="6865345"/>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5" name="TextBox 4"/>
          <p:cNvSpPr txBox="1"/>
          <p:nvPr/>
        </p:nvSpPr>
        <p:spPr>
          <a:xfrm>
            <a:off x="389073" y="404664"/>
            <a:ext cx="6120680" cy="461665"/>
          </a:xfrm>
          <a:prstGeom prst="rect">
            <a:avLst/>
          </a:prstGeom>
          <a:noFill/>
        </p:spPr>
        <p:txBody>
          <a:bodyPr wrap="square" rtlCol="0">
            <a:spAutoFit/>
          </a:bodyPr>
          <a:lstStyle/>
          <a:p>
            <a:r>
              <a:rPr lang="sv-SE" sz="2400" dirty="0">
                <a:latin typeface="+mj-lt"/>
              </a:rPr>
              <a:t>Presentation av data i resultatkapitlet</a:t>
            </a:r>
          </a:p>
        </p:txBody>
      </p:sp>
      <p:sp>
        <p:nvSpPr>
          <p:cNvPr id="7" name="TextBox 6"/>
          <p:cNvSpPr txBox="1"/>
          <p:nvPr/>
        </p:nvSpPr>
        <p:spPr>
          <a:xfrm>
            <a:off x="251520" y="1016144"/>
            <a:ext cx="6480720" cy="5262979"/>
          </a:xfrm>
          <a:prstGeom prst="rect">
            <a:avLst/>
          </a:prstGeom>
          <a:solidFill>
            <a:schemeClr val="bg1"/>
          </a:solidFill>
        </p:spPr>
        <p:txBody>
          <a:bodyPr wrap="square" rtlCol="0">
            <a:spAutoFit/>
          </a:bodyPr>
          <a:lstStyle/>
          <a:p>
            <a:r>
              <a:rPr lang="sv-SE" sz="1600" dirty="0"/>
              <a:t>De flesta simuleringsprogram har kapacitet att presentera både kurvor och spänningsplotter.</a:t>
            </a:r>
          </a:p>
          <a:p>
            <a:pPr marL="285750" indent="-285750">
              <a:buFont typeface="Arial" panose="020B0604020202020204" pitchFamily="34" charset="0"/>
              <a:buChar char="•"/>
            </a:pPr>
            <a:r>
              <a:rPr lang="sv-SE" sz="1600" i="1" dirty="0"/>
              <a:t>Beroende på vad ni är intresserade av så skapar ni dessa bilder/plotter. Valet styrs av forskningsfråga – är ni intresserade av en rörelse i en viss punkt är det den som ska redovisas.</a:t>
            </a:r>
          </a:p>
          <a:p>
            <a:endParaRPr lang="sv-SE" sz="1600" dirty="0"/>
          </a:p>
          <a:p>
            <a:r>
              <a:rPr lang="sv-SE" sz="1600" dirty="0"/>
              <a:t>Plotta relevanta kurvor till </a:t>
            </a:r>
          </a:p>
          <a:p>
            <a:r>
              <a:rPr lang="sv-SE" sz="1600" dirty="0"/>
              <a:t>rapporten från varje simulering </a:t>
            </a:r>
          </a:p>
          <a:p>
            <a:r>
              <a:rPr lang="sv-SE" sz="1600" dirty="0"/>
              <a:t>(rena mätdata redovisas sällan)</a:t>
            </a:r>
          </a:p>
          <a:p>
            <a:pPr marL="285750" indent="-285750">
              <a:buFont typeface="Arial" panose="020B0604020202020204" pitchFamily="34" charset="0"/>
              <a:buChar char="•"/>
            </a:pPr>
            <a:r>
              <a:rPr lang="sv-SE" sz="1600" i="1" dirty="0"/>
              <a:t>Se till att använda SI-enheter </a:t>
            </a:r>
            <a:br>
              <a:rPr lang="sv-SE" sz="1600" i="1" dirty="0"/>
            </a:br>
            <a:r>
              <a:rPr lang="sv-SE" sz="1600" i="1" dirty="0"/>
              <a:t>så långt möjligt och att ha </a:t>
            </a:r>
            <a:br>
              <a:rPr lang="sv-SE" sz="1600" i="1" dirty="0"/>
            </a:br>
            <a:r>
              <a:rPr lang="sv-SE" sz="1600" i="1" dirty="0"/>
              <a:t>samma skala på axlarna om </a:t>
            </a:r>
            <a:br>
              <a:rPr lang="sv-SE" sz="1600" i="1" dirty="0"/>
            </a:br>
            <a:r>
              <a:rPr lang="sv-SE" sz="1600" i="1" dirty="0"/>
              <a:t>ni gör många grafer.</a:t>
            </a:r>
          </a:p>
          <a:p>
            <a:endParaRPr lang="sv-SE" sz="1600" dirty="0"/>
          </a:p>
          <a:p>
            <a:r>
              <a:rPr lang="sv-SE" sz="1600" dirty="0"/>
              <a:t>Ofta blir ert slutresultat att ni </a:t>
            </a:r>
            <a:br>
              <a:rPr lang="sv-SE" sz="1600" dirty="0"/>
            </a:br>
            <a:r>
              <a:rPr lang="sv-SE" sz="1600" dirty="0"/>
              <a:t>sammanställer samtliga </a:t>
            </a:r>
            <a:r>
              <a:rPr lang="sv-SE" sz="1600" dirty="0" err="1"/>
              <a:t>simule</a:t>
            </a:r>
            <a:r>
              <a:rPr lang="sv-SE" sz="1600" dirty="0"/>
              <a:t>-</a:t>
            </a:r>
            <a:br>
              <a:rPr lang="sv-SE" sz="1600" dirty="0"/>
            </a:br>
            <a:r>
              <a:rPr lang="sv-SE" sz="1600" dirty="0"/>
              <a:t>ringar i en och samma graf. </a:t>
            </a:r>
          </a:p>
          <a:p>
            <a:endParaRPr lang="sv-SE" sz="1600" dirty="0"/>
          </a:p>
          <a:p>
            <a:endParaRPr lang="sv-SE" sz="1600" dirty="0"/>
          </a:p>
          <a:p>
            <a:endParaRPr lang="sv-SE" sz="1600" dirty="0"/>
          </a:p>
          <a:p>
            <a:endParaRPr lang="sv-SE" sz="1600" dirty="0"/>
          </a:p>
        </p:txBody>
      </p:sp>
      <p:pic>
        <p:nvPicPr>
          <p:cNvPr id="512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4947" r="7413"/>
          <a:stretch/>
        </p:blipFill>
        <p:spPr bwMode="auto">
          <a:xfrm>
            <a:off x="3119597" y="2525627"/>
            <a:ext cx="3589506" cy="3571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1322527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984000" y="-7345"/>
            <a:ext cx="2160000" cy="6986528"/>
          </a:xfrm>
          <a:prstGeom prst="rect">
            <a:avLst/>
          </a:prstGeom>
          <a:solidFill>
            <a:schemeClr val="bg2"/>
          </a:solidFill>
          <a:ln>
            <a:noFill/>
          </a:ln>
        </p:spPr>
        <p:txBody>
          <a:bodyPr wrap="square" rtlCol="0">
            <a:spAutoFit/>
          </a:bodyPr>
          <a:lstStyle/>
          <a:p>
            <a:r>
              <a:rPr lang="sv-SE" sz="1600" dirty="0">
                <a:latin typeface="Bodoni MT" panose="02070603080606020203" pitchFamily="18" charset="0"/>
              </a:rPr>
              <a:t>Utvärdering av data och jämförelse med teori sker i rapportens analysdel.</a:t>
            </a:r>
          </a:p>
          <a:p>
            <a:endParaRPr lang="sv-SE" sz="1600" dirty="0">
              <a:latin typeface="Bodoni MT" panose="02070603080606020203" pitchFamily="18" charset="0"/>
            </a:endParaRPr>
          </a:p>
          <a:p>
            <a:r>
              <a:rPr lang="sv-SE" sz="1600" dirty="0">
                <a:latin typeface="Bodoni MT" panose="02070603080606020203" pitchFamily="18" charset="0"/>
              </a:rPr>
              <a:t>I resultatdelen redovisas rena testresultat, utan analys eller tolkning.</a:t>
            </a: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p:txBody>
      </p:sp>
      <p:sp>
        <p:nvSpPr>
          <p:cNvPr id="6" name="Rectangle 5"/>
          <p:cNvSpPr/>
          <p:nvPr/>
        </p:nvSpPr>
        <p:spPr>
          <a:xfrm>
            <a:off x="0" y="-7345"/>
            <a:ext cx="6984000" cy="6865345"/>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5" name="TextBox 4"/>
          <p:cNvSpPr txBox="1"/>
          <p:nvPr/>
        </p:nvSpPr>
        <p:spPr>
          <a:xfrm>
            <a:off x="389073" y="404664"/>
            <a:ext cx="6120680" cy="461665"/>
          </a:xfrm>
          <a:prstGeom prst="rect">
            <a:avLst/>
          </a:prstGeom>
          <a:noFill/>
        </p:spPr>
        <p:txBody>
          <a:bodyPr wrap="square" rtlCol="0">
            <a:spAutoFit/>
          </a:bodyPr>
          <a:lstStyle/>
          <a:p>
            <a:r>
              <a:rPr lang="sv-SE" sz="2400" dirty="0">
                <a:latin typeface="+mj-lt"/>
              </a:rPr>
              <a:t>Utvärdering av data i analyskapitlet</a:t>
            </a:r>
          </a:p>
        </p:txBody>
      </p:sp>
      <p:sp>
        <p:nvSpPr>
          <p:cNvPr id="7" name="TextBox 6"/>
          <p:cNvSpPr txBox="1"/>
          <p:nvPr/>
        </p:nvSpPr>
        <p:spPr>
          <a:xfrm>
            <a:off x="323529" y="1016144"/>
            <a:ext cx="6408712" cy="5509200"/>
          </a:xfrm>
          <a:prstGeom prst="rect">
            <a:avLst/>
          </a:prstGeom>
          <a:solidFill>
            <a:schemeClr val="bg1"/>
          </a:solidFill>
        </p:spPr>
        <p:txBody>
          <a:bodyPr wrap="square" rtlCol="0">
            <a:spAutoFit/>
          </a:bodyPr>
          <a:lstStyle/>
          <a:p>
            <a:r>
              <a:rPr lang="sv-SE" sz="1600" dirty="0"/>
              <a:t>Jämför med analysmodell från teorikapitlet i analyskapitlet</a:t>
            </a:r>
          </a:p>
          <a:p>
            <a:pPr marL="285750" indent="-285750">
              <a:buFont typeface="Arial" panose="020B0604020202020204" pitchFamily="34" charset="0"/>
              <a:buChar char="•"/>
            </a:pPr>
            <a:r>
              <a:rPr lang="sv-SE" sz="1600" i="1" dirty="0"/>
              <a:t>Plotta resultat från teori i samma graf som försöksresultaten. Använd svartvita kurvor (streckat, prickat o.s.v.). Blir det stökigt, medelvärdesbilda testresultaten.</a:t>
            </a:r>
          </a:p>
          <a:p>
            <a:endParaRPr lang="sv-SE" sz="1600" dirty="0"/>
          </a:p>
          <a:p>
            <a:r>
              <a:rPr lang="sv-SE" sz="1600" dirty="0"/>
              <a:t>Jämför också data med andra försök ur litteraturen – liknande resultat pekar på hög validitet</a:t>
            </a:r>
          </a:p>
          <a:p>
            <a:endParaRPr lang="sv-SE" sz="1600" dirty="0"/>
          </a:p>
          <a:p>
            <a:r>
              <a:rPr lang="sv-SE" sz="1600" dirty="0"/>
              <a:t>Förklara era resultat – vad kan </a:t>
            </a:r>
            <a:br>
              <a:rPr lang="sv-SE" sz="1600" dirty="0"/>
            </a:br>
            <a:r>
              <a:rPr lang="sv-SE" sz="1600" dirty="0"/>
              <a:t>eventuella problem med </a:t>
            </a:r>
            <a:br>
              <a:rPr lang="sv-SE" sz="1600" dirty="0"/>
            </a:br>
            <a:r>
              <a:rPr lang="sv-SE" sz="1600" dirty="0"/>
              <a:t>överensstämmelse bero på?</a:t>
            </a:r>
          </a:p>
          <a:p>
            <a:pPr marL="285750" indent="-285750">
              <a:buFont typeface="Arial" panose="020B0604020202020204" pitchFamily="34" charset="0"/>
              <a:buChar char="•"/>
            </a:pPr>
            <a:r>
              <a:rPr lang="sv-SE" sz="1600" i="1" dirty="0"/>
              <a:t>Fel i teorin</a:t>
            </a:r>
          </a:p>
          <a:p>
            <a:pPr marL="285750" indent="-285750">
              <a:buFont typeface="Arial" panose="020B0604020202020204" pitchFamily="34" charset="0"/>
              <a:buChar char="•"/>
            </a:pPr>
            <a:r>
              <a:rPr lang="sv-SE" sz="1600" i="1" dirty="0"/>
              <a:t>Fel i simuleringen</a:t>
            </a:r>
          </a:p>
          <a:p>
            <a:pPr marL="285750" indent="-285750">
              <a:buFont typeface="Arial" panose="020B0604020202020204" pitchFamily="34" charset="0"/>
              <a:buChar char="•"/>
            </a:pPr>
            <a:r>
              <a:rPr lang="sv-SE" sz="1600" i="1" dirty="0"/>
              <a:t>Teori behöver justeras</a:t>
            </a:r>
          </a:p>
          <a:p>
            <a:endParaRPr lang="sv-SE" sz="1600" dirty="0"/>
          </a:p>
          <a:p>
            <a:r>
              <a:rPr lang="sv-SE" sz="1600" dirty="0"/>
              <a:t>Summera arbetet i slutsatser, </a:t>
            </a:r>
            <a:br>
              <a:rPr lang="sv-SE" sz="1600" dirty="0"/>
            </a:br>
            <a:r>
              <a:rPr lang="sv-SE" sz="1600" dirty="0"/>
              <a:t>punktvis passar utmärkt.</a:t>
            </a:r>
          </a:p>
          <a:p>
            <a:endParaRPr lang="sv-SE" sz="1600" dirty="0"/>
          </a:p>
          <a:p>
            <a:endParaRPr lang="sv-SE" sz="1600" dirty="0"/>
          </a:p>
          <a:p>
            <a:endParaRPr lang="sv-SE" sz="1600" dirty="0"/>
          </a:p>
          <a:p>
            <a:endParaRPr lang="sv-SE" sz="1600" dirty="0"/>
          </a:p>
          <a:p>
            <a:endParaRPr lang="sv-SE" sz="1600" dirty="0"/>
          </a:p>
        </p:txBody>
      </p:sp>
      <p:pic>
        <p:nvPicPr>
          <p:cNvPr id="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4947" r="7413"/>
          <a:stretch/>
        </p:blipFill>
        <p:spPr bwMode="auto">
          <a:xfrm>
            <a:off x="3059832" y="2665437"/>
            <a:ext cx="3589506" cy="3571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668681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984000" y="-7345"/>
            <a:ext cx="2160000" cy="6863417"/>
          </a:xfrm>
          <a:prstGeom prst="rect">
            <a:avLst/>
          </a:prstGeom>
          <a:solidFill>
            <a:schemeClr val="bg2"/>
          </a:solidFill>
          <a:ln>
            <a:noFill/>
          </a:ln>
        </p:spPr>
        <p:txBody>
          <a:bodyPr wrap="square" rtlCol="0">
            <a:spAutoFit/>
          </a:bodyPr>
          <a:lstStyle/>
          <a:p>
            <a:endParaRPr lang="sv-SE" sz="1600" b="1" dirty="0"/>
          </a:p>
          <a:p>
            <a:endParaRPr lang="sv-SE" sz="1600" b="1" dirty="0"/>
          </a:p>
          <a:p>
            <a:r>
              <a:rPr lang="sv-SE" sz="1600" b="1" dirty="0"/>
              <a:t>Några problem:</a:t>
            </a:r>
          </a:p>
          <a:p>
            <a:r>
              <a:rPr lang="sv-SE" sz="1600" dirty="0"/>
              <a:t>Studenter väljer metod utan att egentligen fundera över alternativ.</a:t>
            </a:r>
          </a:p>
          <a:p>
            <a:endParaRPr lang="sv-SE" sz="400" dirty="0"/>
          </a:p>
          <a:p>
            <a:endParaRPr lang="sv-SE" sz="800" dirty="0"/>
          </a:p>
          <a:p>
            <a:r>
              <a:rPr lang="sv-SE" sz="1600" dirty="0"/>
              <a:t>Studenter väljer en metod som mycket väl kan vara både lämplig och acceptabel, men funderar litet/inget kring om metoden är genomförbar.</a:t>
            </a:r>
          </a:p>
          <a:p>
            <a:endParaRPr lang="sv-SE" sz="400" dirty="0"/>
          </a:p>
          <a:p>
            <a:endParaRPr lang="sv-SE" sz="800" dirty="0"/>
          </a:p>
          <a:p>
            <a:r>
              <a:rPr lang="sv-SE" sz="1600" dirty="0"/>
              <a:t>En mycket besvärlig fallgrop är när arbetet utförs utifrån vad som visade sig vara möjligt -  utan att studenten funderat över om frågan besvarats eller, om den fråga som blev besvarad var relevant.</a:t>
            </a:r>
          </a:p>
          <a:p>
            <a:endParaRPr lang="sv-SE" sz="1600" dirty="0"/>
          </a:p>
          <a:p>
            <a:endParaRPr lang="sv-SE" sz="1600" dirty="0"/>
          </a:p>
          <a:p>
            <a:endParaRPr lang="sv-SE" sz="1600" dirty="0"/>
          </a:p>
          <a:p>
            <a:endParaRPr lang="sv-SE" sz="1600" dirty="0"/>
          </a:p>
        </p:txBody>
      </p:sp>
      <p:sp>
        <p:nvSpPr>
          <p:cNvPr id="6" name="Rectangle 5"/>
          <p:cNvSpPr/>
          <p:nvPr/>
        </p:nvSpPr>
        <p:spPr>
          <a:xfrm>
            <a:off x="0" y="-7345"/>
            <a:ext cx="6984000" cy="6865345"/>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5" name="TextBox 4"/>
          <p:cNvSpPr txBox="1"/>
          <p:nvPr/>
        </p:nvSpPr>
        <p:spPr>
          <a:xfrm>
            <a:off x="389073" y="404664"/>
            <a:ext cx="6120680" cy="461665"/>
          </a:xfrm>
          <a:prstGeom prst="rect">
            <a:avLst/>
          </a:prstGeom>
          <a:noFill/>
        </p:spPr>
        <p:txBody>
          <a:bodyPr wrap="square" rtlCol="0">
            <a:spAutoFit/>
          </a:bodyPr>
          <a:lstStyle/>
          <a:p>
            <a:r>
              <a:rPr lang="sv-SE" sz="2400" dirty="0">
                <a:latin typeface="+mj-lt"/>
              </a:rPr>
              <a:t>L A G: Lämplig, Acceptabel, Genomförbar</a:t>
            </a:r>
          </a:p>
        </p:txBody>
      </p:sp>
      <p:sp>
        <p:nvSpPr>
          <p:cNvPr id="7" name="TextBox 6"/>
          <p:cNvSpPr txBox="1"/>
          <p:nvPr/>
        </p:nvSpPr>
        <p:spPr>
          <a:xfrm>
            <a:off x="539552" y="1332849"/>
            <a:ext cx="5832648" cy="5078313"/>
          </a:xfrm>
          <a:prstGeom prst="rect">
            <a:avLst/>
          </a:prstGeom>
          <a:solidFill>
            <a:schemeClr val="bg1"/>
          </a:solidFill>
        </p:spPr>
        <p:txBody>
          <a:bodyPr wrap="square" rtlCol="0">
            <a:spAutoFit/>
          </a:bodyPr>
          <a:lstStyle/>
          <a:p>
            <a:endParaRPr lang="sv-SE" i="1" dirty="0"/>
          </a:p>
          <a:p>
            <a:endParaRPr lang="sv-SE" b="1" dirty="0"/>
          </a:p>
          <a:p>
            <a:endParaRPr lang="sv-SE" b="1" dirty="0"/>
          </a:p>
          <a:p>
            <a:endParaRPr lang="sv-SE" b="1" dirty="0"/>
          </a:p>
          <a:p>
            <a:endParaRPr lang="sv-SE" b="1" dirty="0"/>
          </a:p>
          <a:p>
            <a:endParaRPr lang="sv-SE" b="1" dirty="0"/>
          </a:p>
          <a:p>
            <a:endParaRPr lang="sv-SE" b="1" dirty="0"/>
          </a:p>
          <a:p>
            <a:endParaRPr lang="sv-SE" b="1" dirty="0"/>
          </a:p>
          <a:p>
            <a:endParaRPr lang="sv-SE" dirty="0"/>
          </a:p>
          <a:p>
            <a:endParaRPr lang="sv-SE" dirty="0"/>
          </a:p>
          <a:p>
            <a:endParaRPr lang="sv-SE" dirty="0"/>
          </a:p>
          <a:p>
            <a:endParaRPr lang="sv-SE" dirty="0"/>
          </a:p>
          <a:p>
            <a:endParaRPr lang="sv-SE" dirty="0"/>
          </a:p>
          <a:p>
            <a:endParaRPr lang="sv-SE" dirty="0"/>
          </a:p>
          <a:p>
            <a:endParaRPr lang="sv-SE" dirty="0"/>
          </a:p>
          <a:p>
            <a:endParaRPr lang="sv-SE" dirty="0"/>
          </a:p>
          <a:p>
            <a:endParaRPr lang="sv-SE" dirty="0"/>
          </a:p>
          <a:p>
            <a:endParaRPr lang="sv-SE" dirty="0"/>
          </a:p>
        </p:txBody>
      </p:sp>
      <p:pic>
        <p:nvPicPr>
          <p:cNvPr id="1027" name="Picture 3"/>
          <p:cNvPicPr>
            <a:picLocks noChangeAspect="1" noChangeArrowheads="1"/>
          </p:cNvPicPr>
          <p:nvPr/>
        </p:nvPicPr>
        <p:blipFill>
          <a:blip r:embed="rId3">
            <a:extLst>
              <a:ext uri="{BEBA8EAE-BF5A-486C-A8C5-ECC9F3942E4B}">
                <a14:imgProps xmlns:a14="http://schemas.microsoft.com/office/drawing/2010/main">
                  <a14:imgLayer r:embed="rId4">
                    <a14:imgEffect>
                      <a14:artisticPencilGrayscale/>
                    </a14:imgEffect>
                  </a14:imgLayer>
                </a14:imgProps>
              </a:ext>
              <a:ext uri="{28A0092B-C50C-407E-A947-70E740481C1C}">
                <a14:useLocalDpi xmlns:a14="http://schemas.microsoft.com/office/drawing/2010/main" val="0"/>
              </a:ext>
            </a:extLst>
          </a:blip>
          <a:srcRect/>
          <a:stretch>
            <a:fillRect/>
          </a:stretch>
        </p:blipFill>
        <p:spPr bwMode="auto">
          <a:xfrm>
            <a:off x="1002978" y="1988840"/>
            <a:ext cx="4793158" cy="38884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2576045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984000" y="-7345"/>
            <a:ext cx="2160000" cy="6986528"/>
          </a:xfrm>
          <a:prstGeom prst="rect">
            <a:avLst/>
          </a:prstGeom>
          <a:solidFill>
            <a:schemeClr val="bg2"/>
          </a:solidFill>
          <a:ln>
            <a:noFill/>
          </a:ln>
        </p:spPr>
        <p:txBody>
          <a:bodyPr wrap="square" rtlCol="0">
            <a:spAutoFit/>
          </a:bodyPr>
          <a:lstStyle/>
          <a:p>
            <a:r>
              <a:rPr lang="sv-SE" sz="1600" dirty="0">
                <a:latin typeface="Bodoni MT" panose="02070603080606020203" pitchFamily="18" charset="0"/>
              </a:rPr>
              <a:t>Kan ni inte plotta resultat i program-varan, kan det vara möjligt att plocka ut resultatfiler i textformat som senare kan importeras till Excel eller </a:t>
            </a:r>
            <a:r>
              <a:rPr lang="sv-SE" sz="1600" dirty="0" err="1">
                <a:latin typeface="Bodoni MT" panose="02070603080606020203" pitchFamily="18" charset="0"/>
              </a:rPr>
              <a:t>Grapher</a:t>
            </a:r>
            <a:r>
              <a:rPr lang="sv-SE" sz="1600" dirty="0">
                <a:latin typeface="Bodoni MT" panose="02070603080606020203" pitchFamily="18" charset="0"/>
              </a:rPr>
              <a:t>.</a:t>
            </a: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a:p>
            <a:endParaRPr lang="sv-SE" sz="1600" dirty="0">
              <a:latin typeface="Bodoni MT" panose="02070603080606020203" pitchFamily="18" charset="0"/>
            </a:endParaRPr>
          </a:p>
        </p:txBody>
      </p:sp>
      <p:sp>
        <p:nvSpPr>
          <p:cNvPr id="6" name="Rectangle 5"/>
          <p:cNvSpPr/>
          <p:nvPr/>
        </p:nvSpPr>
        <p:spPr>
          <a:xfrm>
            <a:off x="0" y="-7345"/>
            <a:ext cx="6984000" cy="6865345"/>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5" name="TextBox 4"/>
          <p:cNvSpPr txBox="1"/>
          <p:nvPr/>
        </p:nvSpPr>
        <p:spPr>
          <a:xfrm>
            <a:off x="389073" y="404664"/>
            <a:ext cx="6120680" cy="461665"/>
          </a:xfrm>
          <a:prstGeom prst="rect">
            <a:avLst/>
          </a:prstGeom>
          <a:noFill/>
        </p:spPr>
        <p:txBody>
          <a:bodyPr wrap="square" rtlCol="0">
            <a:spAutoFit/>
          </a:bodyPr>
          <a:lstStyle/>
          <a:p>
            <a:r>
              <a:rPr lang="sv-SE" sz="2400" dirty="0">
                <a:latin typeface="+mj-lt"/>
              </a:rPr>
              <a:t>Analys av simuleringsresultat</a:t>
            </a:r>
          </a:p>
        </p:txBody>
      </p:sp>
      <p:sp>
        <p:nvSpPr>
          <p:cNvPr id="7" name="TextBox 6"/>
          <p:cNvSpPr txBox="1"/>
          <p:nvPr/>
        </p:nvSpPr>
        <p:spPr>
          <a:xfrm>
            <a:off x="533089" y="1016144"/>
            <a:ext cx="5839111" cy="5509200"/>
          </a:xfrm>
          <a:prstGeom prst="rect">
            <a:avLst/>
          </a:prstGeom>
          <a:solidFill>
            <a:schemeClr val="bg1"/>
          </a:solidFill>
        </p:spPr>
        <p:txBody>
          <a:bodyPr wrap="square" rtlCol="0">
            <a:spAutoFit/>
          </a:bodyPr>
          <a:lstStyle/>
          <a:p>
            <a:r>
              <a:rPr lang="sv-SE" sz="1600" dirty="0"/>
              <a:t>Ta tidigt reda på om ni kan redovisa era resultat i färgplotter eller om där finns någon begränsning tryckmässigt. I examensarbeten finns ingen begränsning eftersom de inte trycks.</a:t>
            </a:r>
          </a:p>
          <a:p>
            <a:endParaRPr lang="sv-SE" sz="1600" dirty="0"/>
          </a:p>
          <a:p>
            <a:r>
              <a:rPr lang="sv-SE" sz="1600" dirty="0"/>
              <a:t>Se till att alla plotter har tydligt läsbar skala med rätt enhet angiven för att läsaren ska kunna tolka resultaten. </a:t>
            </a:r>
          </a:p>
          <a:p>
            <a:pPr marL="285750" indent="-285750">
              <a:buFont typeface="Arial" panose="020B0604020202020204" pitchFamily="34" charset="0"/>
              <a:buChar char="•"/>
            </a:pPr>
            <a:r>
              <a:rPr lang="sv-SE" sz="1600" i="1" dirty="0"/>
              <a:t>Efterbehandling i Photoshop kan behövas</a:t>
            </a:r>
          </a:p>
          <a:p>
            <a:pPr marL="285750" indent="-285750">
              <a:buFont typeface="Arial" panose="020B0604020202020204" pitchFamily="34" charset="0"/>
              <a:buChar char="•"/>
            </a:pPr>
            <a:r>
              <a:rPr lang="sv-SE" sz="1600" i="1" dirty="0"/>
              <a:t>Undvik kurvor med linjer i flera färger (som är Excels default). Bättre att jobba med olika linjetyper som prickat, streckat, streck-prickat o.s.v. Detta eftersom kurvor ofta blir kopierade i kopiator (samt att det finns människor som är färgblinda)</a:t>
            </a:r>
          </a:p>
          <a:p>
            <a:endParaRPr lang="sv-SE" sz="1600" dirty="0"/>
          </a:p>
          <a:p>
            <a:r>
              <a:rPr lang="sv-SE" sz="1600" dirty="0"/>
              <a:t>Kurvor kan plockas ut även från simuleringar för jämförelse med testresultat som antingen ni själva gjort eller andra. Detta är ofta mer </a:t>
            </a:r>
            <a:r>
              <a:rPr lang="sv-SE" sz="1600" dirty="0">
                <a:solidFill>
                  <a:srgbClr val="FF0000"/>
                </a:solidFill>
              </a:rPr>
              <a:t>effektiv kommunikation </a:t>
            </a:r>
            <a:r>
              <a:rPr lang="sv-SE" sz="1600" dirty="0"/>
              <a:t>av resultat än färgplotter av spänningarna från simuleringen.</a:t>
            </a:r>
          </a:p>
          <a:p>
            <a:endParaRPr lang="sv-SE" sz="1600" dirty="0"/>
          </a:p>
          <a:p>
            <a:endParaRPr lang="sv-SE" sz="1600" dirty="0"/>
          </a:p>
          <a:p>
            <a:endParaRPr lang="sv-SE" sz="1600" dirty="0"/>
          </a:p>
          <a:p>
            <a:endParaRPr lang="sv-SE" sz="1600" dirty="0"/>
          </a:p>
          <a:p>
            <a:endParaRPr lang="sv-SE" sz="1600" dirty="0"/>
          </a:p>
          <a:p>
            <a:endParaRPr lang="sv-SE" sz="1600" dirty="0"/>
          </a:p>
        </p:txBody>
      </p:sp>
    </p:spTree>
    <p:extLst>
      <p:ext uri="{BB962C8B-B14F-4D97-AF65-F5344CB8AC3E}">
        <p14:creationId xmlns:p14="http://schemas.microsoft.com/office/powerpoint/2010/main" val="32337303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984000" y="-7345"/>
            <a:ext cx="2160000" cy="6986528"/>
          </a:xfrm>
          <a:prstGeom prst="rect">
            <a:avLst/>
          </a:prstGeom>
          <a:solidFill>
            <a:schemeClr val="bg2"/>
          </a:solidFill>
          <a:ln>
            <a:noFill/>
          </a:ln>
        </p:spPr>
        <p:txBody>
          <a:bodyPr wrap="square" rtlCol="0">
            <a:spAutoFit/>
          </a:bodyPr>
          <a:lstStyle/>
          <a:p>
            <a:r>
              <a:rPr lang="sv-SE" sz="1600" b="1" dirty="0"/>
              <a:t>Några exempel på fallgropar:</a:t>
            </a:r>
          </a:p>
          <a:p>
            <a:r>
              <a:rPr lang="sv-SE" sz="1600" dirty="0"/>
              <a:t>(1) Varför får människor cancer?</a:t>
            </a:r>
          </a:p>
          <a:p>
            <a:r>
              <a:rPr lang="sv-SE" sz="1600" dirty="0"/>
              <a:t>(2) Hur kan xxx (okända faktorer) lösa cancerns gåta?</a:t>
            </a:r>
          </a:p>
          <a:p>
            <a:r>
              <a:rPr lang="sv-SE" sz="1600" dirty="0"/>
              <a:t>(3) Vilken medicinsk effekt har substans A på i övrigt friska vuxna med leukemi (av typ xxx)?</a:t>
            </a:r>
          </a:p>
          <a:p>
            <a:endParaRPr lang="sv-SE" sz="1600" dirty="0"/>
          </a:p>
          <a:p>
            <a:endParaRPr lang="sv-SE" sz="1600" dirty="0"/>
          </a:p>
          <a:p>
            <a:r>
              <a:rPr lang="sv-SE" sz="1600" dirty="0"/>
              <a:t>”Ja men det här var precis vad företaget efterfrågade”</a:t>
            </a:r>
          </a:p>
          <a:p>
            <a:endParaRPr lang="sv-SE" sz="1600" dirty="0"/>
          </a:p>
          <a:p>
            <a:r>
              <a:rPr lang="sv-SE" sz="1600" dirty="0"/>
              <a:t>”Ja men företaget gav mig inte tillgång till det datamaterial jag behövde”</a:t>
            </a:r>
          </a:p>
          <a:p>
            <a:endParaRPr lang="sv-SE" sz="1600" dirty="0"/>
          </a:p>
          <a:p>
            <a:r>
              <a:rPr lang="sv-SE" sz="1600" dirty="0"/>
              <a:t>”Ja men det fanns så mycket teori och jag har inte läst någon kurs om det här tidigare”</a:t>
            </a:r>
          </a:p>
          <a:p>
            <a:endParaRPr lang="sv-SE" sz="1600" dirty="0"/>
          </a:p>
        </p:txBody>
      </p:sp>
      <p:sp>
        <p:nvSpPr>
          <p:cNvPr id="6" name="Rectangle 5"/>
          <p:cNvSpPr/>
          <p:nvPr/>
        </p:nvSpPr>
        <p:spPr>
          <a:xfrm>
            <a:off x="0" y="-7345"/>
            <a:ext cx="6984000" cy="6865345"/>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5" name="TextBox 4"/>
          <p:cNvSpPr txBox="1"/>
          <p:nvPr/>
        </p:nvSpPr>
        <p:spPr>
          <a:xfrm>
            <a:off x="389073" y="404664"/>
            <a:ext cx="6120680" cy="830997"/>
          </a:xfrm>
          <a:prstGeom prst="rect">
            <a:avLst/>
          </a:prstGeom>
          <a:noFill/>
        </p:spPr>
        <p:txBody>
          <a:bodyPr wrap="square" rtlCol="0">
            <a:spAutoFit/>
          </a:bodyPr>
          <a:lstStyle/>
          <a:p>
            <a:r>
              <a:rPr lang="sv-SE" sz="2400" i="1" u="sng" dirty="0">
                <a:latin typeface="+mj-lt"/>
              </a:rPr>
              <a:t>Litet grand </a:t>
            </a:r>
            <a:r>
              <a:rPr lang="sv-SE" sz="2400" dirty="0">
                <a:latin typeface="+mj-lt"/>
              </a:rPr>
              <a:t>om vad L A G kan innebära i praktiken</a:t>
            </a:r>
          </a:p>
        </p:txBody>
      </p:sp>
      <p:sp>
        <p:nvSpPr>
          <p:cNvPr id="7" name="TextBox 6"/>
          <p:cNvSpPr txBox="1"/>
          <p:nvPr/>
        </p:nvSpPr>
        <p:spPr>
          <a:xfrm>
            <a:off x="539552" y="1196752"/>
            <a:ext cx="6048672" cy="5601533"/>
          </a:xfrm>
          <a:prstGeom prst="rect">
            <a:avLst/>
          </a:prstGeom>
          <a:solidFill>
            <a:schemeClr val="bg1"/>
          </a:solidFill>
        </p:spPr>
        <p:txBody>
          <a:bodyPr wrap="square" rtlCol="0">
            <a:spAutoFit/>
          </a:bodyPr>
          <a:lstStyle/>
          <a:p>
            <a:endParaRPr lang="sv-SE" sz="800" i="1" dirty="0"/>
          </a:p>
          <a:p>
            <a:r>
              <a:rPr lang="sv-SE" dirty="0"/>
              <a:t>			</a:t>
            </a:r>
            <a:r>
              <a:rPr lang="sv-SE" b="1" u="sng" dirty="0"/>
              <a:t>Besikta frågan</a:t>
            </a:r>
          </a:p>
          <a:p>
            <a:r>
              <a:rPr lang="sv-SE" dirty="0"/>
              <a:t>			- Förklara eller förstå?</a:t>
            </a:r>
          </a:p>
          <a:p>
            <a:r>
              <a:rPr lang="sv-SE" dirty="0"/>
              <a:t>			- Teorikoppling?</a:t>
            </a:r>
          </a:p>
          <a:p>
            <a:r>
              <a:rPr lang="sv-SE" dirty="0"/>
              <a:t>			- Förutsätter att andra frågor </a:t>
            </a:r>
          </a:p>
          <a:p>
            <a:r>
              <a:rPr lang="sv-SE" dirty="0"/>
              <a:t>			   först besvaras?</a:t>
            </a:r>
          </a:p>
          <a:p>
            <a:r>
              <a:rPr lang="sv-SE" dirty="0"/>
              <a:t>			</a:t>
            </a:r>
          </a:p>
          <a:p>
            <a:r>
              <a:rPr lang="sv-SE" dirty="0"/>
              <a:t>			Ett sätt att komma framåt:	 			</a:t>
            </a:r>
            <a:r>
              <a:rPr lang="sv-SE" sz="1600" i="1" dirty="0"/>
              <a:t>Bryt ner frågan i delfrågor 				och koppla till teori!</a:t>
            </a:r>
          </a:p>
          <a:p>
            <a:endParaRPr lang="sv-SE" sz="800" i="1" dirty="0"/>
          </a:p>
          <a:p>
            <a:endParaRPr lang="sv-SE" sz="1600" i="1" dirty="0"/>
          </a:p>
          <a:p>
            <a:r>
              <a:rPr lang="sv-SE" b="1" u="sng" dirty="0"/>
              <a:t>Kravbilden (Universitetsperspektiv)</a:t>
            </a:r>
          </a:p>
          <a:p>
            <a:pPr marL="342900" indent="-342900">
              <a:buFont typeface="+mj-lt"/>
              <a:buAutoNum type="arabicPeriod"/>
            </a:pPr>
            <a:r>
              <a:rPr lang="sv-SE" sz="1600" dirty="0"/>
              <a:t>Metoden är lämplig (motiverad utifrån problem och teori)  och beskriven på tillräcklig detaljnivå</a:t>
            </a:r>
          </a:p>
          <a:p>
            <a:pPr marL="342900" indent="-342900">
              <a:buFont typeface="+mj-lt"/>
              <a:buAutoNum type="arabicPeriod"/>
            </a:pPr>
            <a:r>
              <a:rPr lang="sv-SE" sz="1600" dirty="0"/>
              <a:t>Studenten visar prov på förståelse av för- och nackdelar med vald metod, kan reflektera kring alternativa metoder, kan tillämpa metoden, kan reflektera kring metodproblem och konsekvenser.</a:t>
            </a:r>
          </a:p>
          <a:p>
            <a:pPr marL="342900" indent="-342900">
              <a:buFont typeface="+mj-lt"/>
              <a:buAutoNum type="arabicPeriod"/>
            </a:pPr>
            <a:r>
              <a:rPr lang="sv-SE" sz="1600" dirty="0"/>
              <a:t>Etiska hänsynstaganden</a:t>
            </a:r>
          </a:p>
          <a:p>
            <a:endParaRPr lang="sv-SE" sz="800" dirty="0"/>
          </a:p>
          <a:p>
            <a:r>
              <a:rPr lang="sv-SE" b="1" u="sng" dirty="0"/>
              <a:t>Inventera resurser</a:t>
            </a:r>
          </a:p>
          <a:p>
            <a:r>
              <a:rPr lang="sv-SE" sz="1600" dirty="0"/>
              <a:t>Planering och förankring</a:t>
            </a:r>
            <a:r>
              <a:rPr lang="sv-SE" dirty="0"/>
              <a:t>		</a:t>
            </a:r>
          </a:p>
        </p:txBody>
      </p:sp>
      <p:pic>
        <p:nvPicPr>
          <p:cNvPr id="1026" name="Picture 2" descr="C:\Users\susanne\AppData\Local\Microsoft\Windows\Temporary Internet Files\Content.IE5\0KONLRHX\MC900379693[1].wmf"/>
          <p:cNvPicPr>
            <a:picLocks noChangeAspect="1" noChangeArrowheads="1"/>
          </p:cNvPicPr>
          <p:nvPr/>
        </p:nvPicPr>
        <p:blipFill>
          <a:blip r:embed="rId3" cstate="print">
            <a:biLevel thresh="25000"/>
            <a:extLst>
              <a:ext uri="{28A0092B-C50C-407E-A947-70E740481C1C}">
                <a14:useLocalDpi xmlns:a14="http://schemas.microsoft.com/office/drawing/2010/main" val="0"/>
              </a:ext>
            </a:extLst>
          </a:blip>
          <a:srcRect/>
          <a:stretch>
            <a:fillRect/>
          </a:stretch>
        </p:blipFill>
        <p:spPr bwMode="auto">
          <a:xfrm>
            <a:off x="539552" y="1332849"/>
            <a:ext cx="2194154" cy="24003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166063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tema">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2667</TotalTime>
  <Words>7653</Words>
  <Application>Microsoft Office PowerPoint</Application>
  <PresentationFormat>On-screen Show (4:3)</PresentationFormat>
  <Paragraphs>2869</Paragraphs>
  <Slides>80</Slides>
  <Notes>17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80</vt:i4>
      </vt:variant>
    </vt:vector>
  </HeadingPairs>
  <TitlesOfParts>
    <vt:vector size="88" baseType="lpstr">
      <vt:lpstr>ＭＳ Ｐゴシック</vt:lpstr>
      <vt:lpstr>Arial</vt:lpstr>
      <vt:lpstr>Bodoni MT</vt:lpstr>
      <vt:lpstr>Calibri</vt:lpstr>
      <vt:lpstr>Comic Sans MS</vt:lpstr>
      <vt:lpstr>Symbol</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Luleå Tekniska Universitet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Helena Johnsson</dc:creator>
  <cp:lastModifiedBy>Helena</cp:lastModifiedBy>
  <cp:revision>180</cp:revision>
  <cp:lastPrinted>2016-11-04T13:29:51Z</cp:lastPrinted>
  <dcterms:created xsi:type="dcterms:W3CDTF">2014-02-17T09:00:10Z</dcterms:created>
  <dcterms:modified xsi:type="dcterms:W3CDTF">2016-11-06T16:01:45Z</dcterms:modified>
</cp:coreProperties>
</file>